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6" r:id="rId1"/>
  </p:sldMasterIdLst>
  <p:notesMasterIdLst>
    <p:notesMasterId r:id="rId59"/>
  </p:notesMasterIdLst>
  <p:handoutMasterIdLst>
    <p:handoutMasterId r:id="rId60"/>
  </p:handoutMasterIdLst>
  <p:sldIdLst>
    <p:sldId id="305" r:id="rId2"/>
    <p:sldId id="258" r:id="rId3"/>
    <p:sldId id="259" r:id="rId4"/>
    <p:sldId id="260" r:id="rId5"/>
    <p:sldId id="316" r:id="rId6"/>
    <p:sldId id="318" r:id="rId7"/>
    <p:sldId id="261" r:id="rId8"/>
    <p:sldId id="262" r:id="rId9"/>
    <p:sldId id="263" r:id="rId10"/>
    <p:sldId id="264" r:id="rId11"/>
    <p:sldId id="310" r:id="rId12"/>
    <p:sldId id="319" r:id="rId13"/>
    <p:sldId id="266" r:id="rId14"/>
    <p:sldId id="308" r:id="rId15"/>
    <p:sldId id="320" r:id="rId16"/>
    <p:sldId id="307" r:id="rId17"/>
    <p:sldId id="270" r:id="rId18"/>
    <p:sldId id="267" r:id="rId19"/>
    <p:sldId id="271" r:id="rId20"/>
    <p:sldId id="272" r:id="rId21"/>
    <p:sldId id="309" r:id="rId22"/>
    <p:sldId id="273" r:id="rId23"/>
    <p:sldId id="274" r:id="rId24"/>
    <p:sldId id="311" r:id="rId25"/>
    <p:sldId id="291" r:id="rId26"/>
    <p:sldId id="292" r:id="rId27"/>
    <p:sldId id="293" r:id="rId28"/>
    <p:sldId id="275" r:id="rId29"/>
    <p:sldId id="297" r:id="rId30"/>
    <p:sldId id="298" r:id="rId31"/>
    <p:sldId id="299" r:id="rId32"/>
    <p:sldId id="276" r:id="rId33"/>
    <p:sldId id="300" r:id="rId34"/>
    <p:sldId id="301" r:id="rId35"/>
    <p:sldId id="277" r:id="rId36"/>
    <p:sldId id="321" r:id="rId37"/>
    <p:sldId id="322" r:id="rId38"/>
    <p:sldId id="323" r:id="rId39"/>
    <p:sldId id="278" r:id="rId40"/>
    <p:sldId id="294" r:id="rId41"/>
    <p:sldId id="296" r:id="rId42"/>
    <p:sldId id="279" r:id="rId43"/>
    <p:sldId id="282" r:id="rId44"/>
    <p:sldId id="283" r:id="rId45"/>
    <p:sldId id="314" r:id="rId46"/>
    <p:sldId id="326" r:id="rId47"/>
    <p:sldId id="324" r:id="rId48"/>
    <p:sldId id="325" r:id="rId49"/>
    <p:sldId id="315" r:id="rId50"/>
    <p:sldId id="284" r:id="rId51"/>
    <p:sldId id="285" r:id="rId52"/>
    <p:sldId id="286" r:id="rId53"/>
    <p:sldId id="288" r:id="rId54"/>
    <p:sldId id="289" r:id="rId55"/>
    <p:sldId id="290" r:id="rId56"/>
    <p:sldId id="327" r:id="rId57"/>
    <p:sldId id="312" r:id="rId58"/>
  </p:sldIdLst>
  <p:sldSz cx="12192000" cy="6858000"/>
  <p:notesSz cx="6858000" cy="9144000"/>
  <p:custDataLst>
    <p:tags r:id="rId61"/>
  </p:custDataLst>
  <p:defaultTextStyle>
    <a:defPPr>
      <a:defRPr lang="pt-BR"/>
    </a:defPPr>
    <a:lvl1pPr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73757"/>
  </p:normalViewPr>
  <p:slideViewPr>
    <p:cSldViewPr>
      <p:cViewPr>
        <p:scale>
          <a:sx n="95" d="100"/>
          <a:sy n="95" d="100"/>
        </p:scale>
        <p:origin x="144" y="40"/>
      </p:cViewPr>
      <p:guideLst>
        <p:guide orient="horz" pos="2160"/>
        <p:guide pos="3840"/>
      </p:guideLst>
    </p:cSldViewPr>
  </p:slideViewPr>
  <p:notesTextViewPr>
    <p:cViewPr>
      <p:scale>
        <a:sx n="185" d="100"/>
        <a:sy n="185" d="100"/>
      </p:scale>
      <p:origin x="0" y="0"/>
    </p:cViewPr>
  </p:notesTextViewPr>
  <p:sorterViewPr>
    <p:cViewPr varScale="1">
      <p:scale>
        <a:sx n="1" d="1"/>
        <a:sy n="1" d="1"/>
      </p:scale>
      <p:origin x="0" y="-1352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tags" Target="tags/tag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handoutMaster" Target="handoutMasters/handoutMaster1.xml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A8F694-505E-444B-8B1E-C250CB7C109F}" type="datetimeFigureOut">
              <a:rPr lang="pt-BR" smtClean="0"/>
              <a:t>04/10/2017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E223A3-5C5A-9D47-A2BA-E0E307FFD50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834529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tiff>
</file>

<file path=ppt/media/image18.tiff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jpeg>
</file>

<file path=ppt/media/image29.jpe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jpeg>
</file>

<file path=ppt/media/image7.png>
</file>

<file path=ppt/media/image8.png>
</file>

<file path=ppt/media/image9.jpeg>
</file>

<file path=ppt/media/media1.jpg>
</file>

<file path=ppt/media/media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C3C631-08E7-3648-86BB-A28A1272B422}" type="datetimeFigureOut">
              <a:rPr lang="pt-BR" smtClean="0"/>
              <a:t>04/10/2017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AC99BE-8144-0042-98F6-5A824E63A22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842671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pt.wikipedia.org/wiki/Teoria_das_cores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C99BE-8144-0042-98F6-5A824E63A221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120146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C99BE-8144-0042-98F6-5A824E63A221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295063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C99BE-8144-0042-98F6-5A824E63A221}" type="slidenum">
              <a:rPr lang="pt-BR" smtClean="0"/>
              <a:t>32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138331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C99BE-8144-0042-98F6-5A824E63A221}" type="slidenum">
              <a:rPr lang="pt-BR" smtClean="0"/>
              <a:t>45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27712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C99BE-8144-0042-98F6-5A824E63A221}" type="slidenum">
              <a:rPr lang="pt-BR" smtClean="0"/>
              <a:t>46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68097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C99BE-8144-0042-98F6-5A824E63A221}" type="slidenum">
              <a:rPr lang="pt-BR" smtClean="0"/>
              <a:t>47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017438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C99BE-8144-0042-98F6-5A824E63A221}" type="slidenum">
              <a:rPr lang="pt-BR" smtClean="0"/>
              <a:t>48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5790387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C99BE-8144-0042-98F6-5A824E63A221}" type="slidenum">
              <a:rPr lang="pt-BR" smtClean="0"/>
              <a:t>57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78972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Para quem não sabe o que é DTP, a sigla significa “</a:t>
            </a:r>
            <a:r>
              <a:rPr lang="pt-BR" sz="1200" b="1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D</a:t>
            </a:r>
            <a:r>
              <a:rPr lang="pt-BR" sz="1200" b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esk</a:t>
            </a:r>
            <a:r>
              <a:rPr lang="pt-BR" sz="1200" b="1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T</a:t>
            </a:r>
            <a:r>
              <a:rPr lang="pt-BR" sz="1200" b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op</a:t>
            </a:r>
            <a:r>
              <a:rPr lang="pt-BR" sz="12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pt-BR" sz="1200" b="1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P</a:t>
            </a:r>
            <a:r>
              <a:rPr lang="pt-BR" sz="1200" b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ublishing</a:t>
            </a:r>
            <a:r>
              <a:rPr lang="pt-BR" sz="12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” e diz respeito a toda arte gráfica que será destinada à publicação na forma de mídia impressa. Para o trabalho de DTP, existem diversos </a:t>
            </a:r>
            <a:r>
              <a:rPr lang="pt-BR" sz="1200" b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sofwares</a:t>
            </a:r>
            <a:r>
              <a:rPr lang="pt-BR" sz="12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altamente qualificados para as diversas áreas, sendo os mais relevantes:</a:t>
            </a:r>
          </a:p>
          <a:p>
            <a:r>
              <a:rPr lang="pt-BR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Tratamento de Imagens:</a:t>
            </a:r>
            <a:r>
              <a:rPr lang="pt-BR" sz="12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Adobe Photoshop, Corel </a:t>
            </a:r>
            <a:r>
              <a:rPr lang="pt-BR" sz="1200" b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PhotoPaint</a:t>
            </a:r>
            <a:r>
              <a:rPr lang="pt-BR" sz="12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pt-BR" sz="1200" b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etc</a:t>
            </a:r>
            <a:r>
              <a:rPr lang="pt-BR" sz="12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</a:t>
            </a:r>
          </a:p>
          <a:p>
            <a:r>
              <a:rPr lang="pt-BR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Diagramação de Revistas e Livros: </a:t>
            </a:r>
            <a:r>
              <a:rPr lang="pt-BR" sz="12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Adobe </a:t>
            </a:r>
            <a:r>
              <a:rPr lang="pt-BR" sz="1200" b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Indesign</a:t>
            </a:r>
            <a:r>
              <a:rPr lang="pt-BR" sz="12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Quark </a:t>
            </a:r>
            <a:r>
              <a:rPr lang="pt-BR" sz="1200" b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Xpress</a:t>
            </a:r>
            <a:r>
              <a:rPr lang="pt-BR" sz="12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Microsoft Publisher, </a:t>
            </a:r>
            <a:r>
              <a:rPr lang="pt-BR" sz="1200" b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etc</a:t>
            </a:r>
            <a:r>
              <a:rPr lang="pt-BR" sz="12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</a:t>
            </a:r>
          </a:p>
          <a:p>
            <a:r>
              <a:rPr lang="pt-BR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Ilustração:</a:t>
            </a:r>
            <a:r>
              <a:rPr lang="pt-BR" sz="12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Adobe </a:t>
            </a:r>
            <a:r>
              <a:rPr lang="pt-BR" sz="1200" b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Illustrator</a:t>
            </a:r>
            <a:r>
              <a:rPr lang="pt-BR" sz="12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Corel Draw, </a:t>
            </a:r>
            <a:r>
              <a:rPr lang="pt-BR" sz="1200" b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etc</a:t>
            </a:r>
            <a:r>
              <a:rPr lang="pt-BR" sz="12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</a:t>
            </a:r>
          </a:p>
          <a:p>
            <a:endParaRPr lang="pt-BR" sz="1200" b="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C99BE-8144-0042-98F6-5A824E63A221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087028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C99BE-8144-0042-98F6-5A824E63A221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976497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Para quem não sabe o que é DTP, a sigla significa “</a:t>
            </a:r>
            <a:r>
              <a:rPr lang="pt-BR" sz="1200" b="1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D</a:t>
            </a:r>
            <a:r>
              <a:rPr lang="pt-BR" sz="1200" b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esk</a:t>
            </a:r>
            <a:r>
              <a:rPr lang="pt-BR" sz="1200" b="1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T</a:t>
            </a:r>
            <a:r>
              <a:rPr lang="pt-BR" sz="1200" b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op</a:t>
            </a:r>
            <a:r>
              <a:rPr lang="pt-BR" sz="12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pt-BR" sz="1200" b="1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P</a:t>
            </a:r>
            <a:r>
              <a:rPr lang="pt-BR" sz="1200" b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ublishing</a:t>
            </a:r>
            <a:r>
              <a:rPr lang="pt-BR" sz="12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” e diz respeito a toda arte gráfica que será destinada à publicação na forma de mídia impressa. Para o trabalho de DTP, existem diversos </a:t>
            </a:r>
            <a:r>
              <a:rPr lang="pt-BR" sz="1200" b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sofwares</a:t>
            </a:r>
            <a:r>
              <a:rPr lang="pt-BR" sz="12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altamente qualificados para as diversas áreas, sendo os mais relevantes:</a:t>
            </a:r>
          </a:p>
          <a:p>
            <a:r>
              <a:rPr lang="pt-BR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Tratamento de Imagens:</a:t>
            </a:r>
            <a:r>
              <a:rPr lang="pt-BR" sz="12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Adobe Photoshop, Corel </a:t>
            </a:r>
            <a:r>
              <a:rPr lang="pt-BR" sz="1200" b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PhotoPaint</a:t>
            </a:r>
            <a:r>
              <a:rPr lang="pt-BR" sz="12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pt-BR" sz="1200" b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etc</a:t>
            </a:r>
            <a:r>
              <a:rPr lang="pt-BR" sz="12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</a:t>
            </a:r>
          </a:p>
          <a:p>
            <a:r>
              <a:rPr lang="pt-BR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Diagramação de Revistas e Livros: </a:t>
            </a:r>
            <a:r>
              <a:rPr lang="pt-BR" sz="12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Adobe </a:t>
            </a:r>
            <a:r>
              <a:rPr lang="pt-BR" sz="1200" b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Indesign</a:t>
            </a:r>
            <a:r>
              <a:rPr lang="pt-BR" sz="12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Quark </a:t>
            </a:r>
            <a:r>
              <a:rPr lang="pt-BR" sz="1200" b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Xpress</a:t>
            </a:r>
            <a:r>
              <a:rPr lang="pt-BR" sz="12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Microsoft Publisher, </a:t>
            </a:r>
            <a:r>
              <a:rPr lang="pt-BR" sz="1200" b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etc</a:t>
            </a:r>
            <a:r>
              <a:rPr lang="pt-BR" sz="12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</a:t>
            </a:r>
          </a:p>
          <a:p>
            <a:r>
              <a:rPr lang="pt-BR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Ilustração:</a:t>
            </a:r>
            <a:r>
              <a:rPr lang="pt-BR" sz="12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Adobe </a:t>
            </a:r>
            <a:r>
              <a:rPr lang="pt-BR" sz="1200" b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Illustrator</a:t>
            </a:r>
            <a:r>
              <a:rPr lang="pt-BR" sz="12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Corel Draw, </a:t>
            </a:r>
            <a:r>
              <a:rPr lang="pt-BR" sz="1200" b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etc</a:t>
            </a:r>
            <a:r>
              <a:rPr lang="pt-BR" sz="12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</a:t>
            </a:r>
          </a:p>
          <a:p>
            <a:endParaRPr lang="pt-BR" sz="1200" b="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C99BE-8144-0042-98F6-5A824E63A221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4126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Para quem não sabe o que é DTP, a sigla significa “</a:t>
            </a:r>
            <a:r>
              <a:rPr lang="pt-BR" sz="1200" b="1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D</a:t>
            </a:r>
            <a:r>
              <a:rPr lang="pt-BR" sz="1200" b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esk</a:t>
            </a:r>
            <a:r>
              <a:rPr lang="pt-BR" sz="1200" b="1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T</a:t>
            </a:r>
            <a:r>
              <a:rPr lang="pt-BR" sz="1200" b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op</a:t>
            </a:r>
            <a:r>
              <a:rPr lang="pt-BR" sz="12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pt-BR" sz="1200" b="1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P</a:t>
            </a:r>
            <a:r>
              <a:rPr lang="pt-BR" sz="1200" b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ublishing</a:t>
            </a:r>
            <a:r>
              <a:rPr lang="pt-BR" sz="12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” e diz respeito a toda arte gráfica que será destinada à publicação na forma de mídia impressa. Para o trabalho de DTP, existem diversos </a:t>
            </a:r>
            <a:r>
              <a:rPr lang="pt-BR" sz="1200" b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sofwares</a:t>
            </a:r>
            <a:r>
              <a:rPr lang="pt-BR" sz="12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altamente qualificados para as diversas áreas, sendo os mais relevantes:</a:t>
            </a:r>
          </a:p>
          <a:p>
            <a:r>
              <a:rPr lang="pt-BR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Tratamento de Imagens:</a:t>
            </a:r>
            <a:r>
              <a:rPr lang="pt-BR" sz="12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Adobe Photoshop, Corel </a:t>
            </a:r>
            <a:r>
              <a:rPr lang="pt-BR" sz="1200" b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PhotoPaint</a:t>
            </a:r>
            <a:r>
              <a:rPr lang="pt-BR" sz="12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pt-BR" sz="1200" b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etc</a:t>
            </a:r>
            <a:r>
              <a:rPr lang="pt-BR" sz="12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</a:t>
            </a:r>
          </a:p>
          <a:p>
            <a:r>
              <a:rPr lang="pt-BR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Diagramação de Revistas e Livros: </a:t>
            </a:r>
            <a:r>
              <a:rPr lang="pt-BR" sz="12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Adobe </a:t>
            </a:r>
            <a:r>
              <a:rPr lang="pt-BR" sz="1200" b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Indesign</a:t>
            </a:r>
            <a:r>
              <a:rPr lang="pt-BR" sz="12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Quark </a:t>
            </a:r>
            <a:r>
              <a:rPr lang="pt-BR" sz="1200" b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Xpress</a:t>
            </a:r>
            <a:r>
              <a:rPr lang="pt-BR" sz="12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Microsoft Publisher, </a:t>
            </a:r>
            <a:r>
              <a:rPr lang="pt-BR" sz="1200" b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etc</a:t>
            </a:r>
            <a:r>
              <a:rPr lang="pt-BR" sz="12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</a:t>
            </a:r>
          </a:p>
          <a:p>
            <a:r>
              <a:rPr lang="pt-BR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Ilustração:</a:t>
            </a:r>
            <a:r>
              <a:rPr lang="pt-BR" sz="12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Adobe </a:t>
            </a:r>
            <a:r>
              <a:rPr lang="pt-BR" sz="1200" b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Illustrator</a:t>
            </a:r>
            <a:r>
              <a:rPr lang="pt-BR" sz="12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Corel Draw, </a:t>
            </a:r>
            <a:r>
              <a:rPr lang="pt-BR" sz="1200" b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etc</a:t>
            </a:r>
            <a:r>
              <a:rPr lang="pt-BR" sz="12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</a:t>
            </a:r>
          </a:p>
          <a:p>
            <a:endParaRPr lang="pt-BR" sz="1200" b="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pt-BR" sz="1200" b="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pt-BR" sz="1200" b="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C99BE-8144-0042-98F6-5A824E63A221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942227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Há uma correlação entre comprimento de onda e matiz</a:t>
            </a:r>
          </a:p>
          <a:p>
            <a:endParaRPr lang="pt-BR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Cada matiz decomposto está dessa forma associado a uma determinada </a:t>
            </a:r>
            <a:r>
              <a:rPr lang="pt-BR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freqüência</a:t>
            </a:r>
            <a:r>
              <a:rPr lang="pt-B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de radiação ou comprimento de onda.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C99BE-8144-0042-98F6-5A824E63A221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577246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Há uma correlação entre comprimento de onda e matiz</a:t>
            </a:r>
          </a:p>
          <a:p>
            <a:endParaRPr lang="pt-BR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Cada matiz decomposto está dessa forma associado a uma determinada </a:t>
            </a:r>
            <a:r>
              <a:rPr lang="pt-BR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freqüência</a:t>
            </a:r>
            <a:r>
              <a:rPr lang="pt-BR" sz="12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de radiação ou comprimento de onda. </a:t>
            </a:r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C99BE-8144-0042-98F6-5A824E63A221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154353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  <a:hlinkClick r:id="rId3"/>
              </a:rPr>
              <a:t>Matiz</a:t>
            </a:r>
            <a:r>
              <a:rPr lang="pt-BR" sz="12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  <a:hlinkClick r:id="rId3"/>
              </a:rPr>
              <a:t> se refere à cor "pura", sem adição de branco ou preto. </a:t>
            </a:r>
            <a:r>
              <a:rPr lang="pt-BR" sz="12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</a:t>
            </a:r>
            <a:r>
              <a:rPr lang="pt-BR" sz="1200" b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Hue</a:t>
            </a:r>
            <a:r>
              <a:rPr lang="pt-BR" sz="12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pt-BR" sz="12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  <a:sym typeface="Wingdings"/>
              </a:rPr>
              <a:t></a:t>
            </a:r>
            <a:r>
              <a:rPr lang="pt-BR" sz="12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ri </a:t>
            </a:r>
            <a:r>
              <a:rPr lang="pt-BR" sz="1200" b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you</a:t>
            </a:r>
            <a:r>
              <a:rPr lang="pt-BR" sz="12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</a:t>
            </a:r>
          </a:p>
          <a:p>
            <a:endParaRPr lang="pt-BR" sz="1200" b="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Intensidade =&gt;</a:t>
            </a:r>
            <a:r>
              <a:rPr lang="pt-BR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pt-B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Brilho</a:t>
            </a:r>
          </a:p>
          <a:p>
            <a:r>
              <a:rPr lang="pt-B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Saturação</a:t>
            </a:r>
            <a:r>
              <a:rPr lang="pt-BR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=&gt; Q</a:t>
            </a:r>
            <a:r>
              <a:rPr lang="pt-B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uantidade de luz branca</a:t>
            </a:r>
            <a:endParaRPr lang="pt-BR" sz="1200" b="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C99BE-8144-0042-98F6-5A824E63A221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759941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C99BE-8144-0042-98F6-5A824E63A221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64206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pt-BR"/>
              <a:t>Clique para editar estilo do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04A5BD9-C2D2-454F-BC6F-0AB45174C5E6}" type="slidenum">
              <a:rPr lang="pt-BR" smtClean="0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estilo do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04A5BD9-C2D2-454F-BC6F-0AB45174C5E6}" type="slidenum">
              <a:rPr lang="pt-BR" smtClean="0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estilo do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04A5BD9-C2D2-454F-BC6F-0AB45174C5E6}" type="slidenum">
              <a:rPr lang="pt-BR" smtClean="0"/>
              <a:pPr>
                <a:defRPr/>
              </a:pPr>
              <a:t>‹nº›</a:t>
            </a:fld>
            <a:endParaRPr lang="pt-BR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estilo do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04A5BD9-C2D2-454F-BC6F-0AB45174C5E6}" type="slidenum">
              <a:rPr lang="pt-BR" smtClean="0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estilo do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04A5BD9-C2D2-454F-BC6F-0AB45174C5E6}" type="slidenum">
              <a:rPr lang="pt-BR" smtClean="0"/>
              <a:pPr>
                <a:defRPr/>
              </a:pPr>
              <a:t>‹nº›</a:t>
            </a:fld>
            <a:endParaRPr lang="pt-BR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estilo do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04A5BD9-C2D2-454F-BC6F-0AB45174C5E6}" type="slidenum">
              <a:rPr lang="pt-BR" smtClean="0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estilo do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04A5BD9-C2D2-454F-BC6F-0AB45174C5E6}" type="slidenum">
              <a:rPr lang="pt-BR" smtClean="0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pt-BR"/>
              <a:t>Clique para editar estilo do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04A5BD9-C2D2-454F-BC6F-0AB45174C5E6}" type="slidenum">
              <a:rPr lang="pt-BR" smtClean="0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ítulo, text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25538"/>
          </a:xfrm>
        </p:spPr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half" idx="1"/>
          </p:nvPr>
        </p:nvSpPr>
        <p:spPr>
          <a:xfrm>
            <a:off x="914400" y="1981200"/>
            <a:ext cx="5080000" cy="4114800"/>
          </a:xfrm>
        </p:spPr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97600" y="1981200"/>
            <a:ext cx="5080000" cy="4114800"/>
          </a:xfrm>
        </p:spPr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2EE9B4E-6331-471C-86B1-81B1AAB4C3B6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262776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>
  <p:cSld name="Título e 4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sz="quarter"/>
          </p:nvPr>
        </p:nvSpPr>
        <p:spPr>
          <a:xfrm>
            <a:off x="0" y="0"/>
            <a:ext cx="12192000" cy="1125538"/>
          </a:xfrm>
        </p:spPr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quarter" idx="1"/>
          </p:nvPr>
        </p:nvSpPr>
        <p:spPr>
          <a:xfrm>
            <a:off x="914400" y="1981200"/>
            <a:ext cx="5080000" cy="1981200"/>
          </a:xfrm>
        </p:spPr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quarter" idx="2"/>
          </p:nvPr>
        </p:nvSpPr>
        <p:spPr>
          <a:xfrm>
            <a:off x="6197600" y="1981200"/>
            <a:ext cx="5080000" cy="1981200"/>
          </a:xfrm>
        </p:spPr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Conteúdo 4"/>
          <p:cNvSpPr>
            <a:spLocks noGrp="1"/>
          </p:cNvSpPr>
          <p:nvPr>
            <p:ph sz="quarter" idx="3"/>
          </p:nvPr>
        </p:nvSpPr>
        <p:spPr>
          <a:xfrm>
            <a:off x="914400" y="4114800"/>
            <a:ext cx="5080000" cy="1981200"/>
          </a:xfrm>
        </p:spPr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97600" y="4114800"/>
            <a:ext cx="5080000" cy="1981200"/>
          </a:xfrm>
        </p:spPr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E0A834B-0477-4FAC-84A3-A46948FAAC92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1117495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ítulo e texto e 2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25538"/>
          </a:xfrm>
        </p:spPr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half" idx="1"/>
          </p:nvPr>
        </p:nvSpPr>
        <p:spPr>
          <a:xfrm>
            <a:off x="914400" y="1981200"/>
            <a:ext cx="5080000" cy="4114800"/>
          </a:xfrm>
        </p:spPr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quarter" idx="2"/>
          </p:nvPr>
        </p:nvSpPr>
        <p:spPr>
          <a:xfrm>
            <a:off x="6197600" y="1981200"/>
            <a:ext cx="5080000" cy="1981200"/>
          </a:xfrm>
        </p:spPr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Conteúdo 4"/>
          <p:cNvSpPr>
            <a:spLocks noGrp="1"/>
          </p:cNvSpPr>
          <p:nvPr>
            <p:ph sz="quarter" idx="3"/>
          </p:nvPr>
        </p:nvSpPr>
        <p:spPr>
          <a:xfrm>
            <a:off x="6197600" y="4114800"/>
            <a:ext cx="5080000" cy="1981200"/>
          </a:xfrm>
        </p:spPr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D2A783A-C029-4868-AE5C-1B211B884425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843065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pt-BR"/>
              <a:t>Clique para editar estilo do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04A5BD9-C2D2-454F-BC6F-0AB45174C5E6}" type="slidenum">
              <a:rPr lang="pt-BR" smtClean="0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estilo do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3401304-09EB-4489-857D-E3E84C67F0F3}" type="slidenum">
              <a:rPr lang="pt-BR" smtClean="0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estilo do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5868F70-1FB2-41B5-8437-49AC92C8E445}" type="slidenum">
              <a:rPr lang="pt-BR" smtClean="0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estilo do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EC00C3B-A8A6-4BF4-90F3-E236C4A2D75B}" type="slidenum">
              <a:rPr lang="pt-BR" smtClean="0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pt-BR"/>
              <a:t>Clique para editar estilo do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04A5BD9-C2D2-454F-BC6F-0AB45174C5E6}" type="slidenum">
              <a:rPr lang="pt-BR" smtClean="0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04A5BD9-C2D2-454F-BC6F-0AB45174C5E6}" type="slidenum">
              <a:rPr lang="pt-BR" smtClean="0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pt-BR"/>
              <a:t>Clique para editar estilo do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D52F04D-D4DB-4CCD-8EF9-130D2FCA5FF3}" type="slidenum">
              <a:rPr lang="pt-BR" smtClean="0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estilo do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Arraste a imagem para o espaço reservado ou clique no ícone para adicionar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C6481C7-17D1-45DA-8E74-F424E1AF6E69}" type="slidenum">
              <a:rPr lang="pt-BR" smtClean="0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/>
              <a:t>Clique para editar estilo do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pPr>
              <a:defRPr/>
            </a:pPr>
            <a:fld id="{B04A5BD9-C2D2-454F-BC6F-0AB45174C5E6}" type="slidenum">
              <a:rPr lang="pt-BR" smtClean="0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5235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7" r:id="rId1"/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  <p:sldLayoutId id="2147483828" r:id="rId12"/>
    <p:sldLayoutId id="2147483829" r:id="rId13"/>
    <p:sldLayoutId id="2147483830" r:id="rId14"/>
    <p:sldLayoutId id="2147483831" r:id="rId15"/>
    <p:sldLayoutId id="2147483832" r:id="rId16"/>
    <p:sldLayoutId id="2147483833" r:id="rId17"/>
    <p:sldLayoutId id="2147483834" r:id="rId18"/>
    <p:sldLayoutId id="2147483835" r:id="rId19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4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hyperlink" Target="http://meyerweb.com/eric/tools/color-blend/" TargetMode="Externa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jpg"/><Relationship Id="rId1" Type="http://schemas.microsoft.com/office/2007/relationships/media" Target="../media/media1.jp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4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17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1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1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jpg"/><Relationship Id="rId1" Type="http://schemas.microsoft.com/office/2007/relationships/media" Target="../media/media2.jp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 bwMode="auto">
          <a:xfrm>
            <a:off x="1560512" y="0"/>
            <a:ext cx="9144000" cy="68580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5" name="Retângulo de cantos arredondados 4"/>
          <p:cNvSpPr/>
          <p:nvPr/>
        </p:nvSpPr>
        <p:spPr bwMode="auto">
          <a:xfrm>
            <a:off x="3024166" y="1357298"/>
            <a:ext cx="6215106" cy="2714644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pt-BR" dirty="0">
              <a:solidFill>
                <a:schemeClr val="tx1"/>
              </a:solidFill>
              <a:latin typeface="Times New Roman" pitchFamily="18" charset="0"/>
            </a:endParaRPr>
          </a:p>
        </p:txBody>
      </p:sp>
      <p:sp>
        <p:nvSpPr>
          <p:cNvPr id="6" name="Retângulo 5"/>
          <p:cNvSpPr/>
          <p:nvPr/>
        </p:nvSpPr>
        <p:spPr>
          <a:xfrm>
            <a:off x="5095868" y="1571612"/>
            <a:ext cx="1970422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5400" spc="50" dirty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</a:rPr>
              <a:t>IHC</a:t>
            </a:r>
          </a:p>
        </p:txBody>
      </p:sp>
      <p:sp>
        <p:nvSpPr>
          <p:cNvPr id="7" name="Retângulo 6"/>
          <p:cNvSpPr/>
          <p:nvPr/>
        </p:nvSpPr>
        <p:spPr>
          <a:xfrm>
            <a:off x="3524232" y="2719984"/>
            <a:ext cx="5286412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5400" spc="50" dirty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</a:rPr>
              <a:t>Noção de Cores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/>
              <a:t>Channel CMYK &amp; RGB</a:t>
            </a:r>
          </a:p>
        </p:txBody>
      </p:sp>
      <p:sp>
        <p:nvSpPr>
          <p:cNvPr id="11267" name="Text Box 3"/>
          <p:cNvSpPr txBox="1">
            <a:spLocks noChangeArrowheads="1"/>
          </p:cNvSpPr>
          <p:nvPr/>
        </p:nvSpPr>
        <p:spPr bwMode="auto">
          <a:xfrm>
            <a:off x="1706299" y="1231013"/>
            <a:ext cx="11493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pt-BR"/>
              <a:t>CMYK</a:t>
            </a:r>
          </a:p>
        </p:txBody>
      </p:sp>
      <p:sp>
        <p:nvSpPr>
          <p:cNvPr id="11268" name="Text Box 4"/>
          <p:cNvSpPr txBox="1">
            <a:spLocks noChangeArrowheads="1"/>
          </p:cNvSpPr>
          <p:nvPr/>
        </p:nvSpPr>
        <p:spPr bwMode="auto">
          <a:xfrm>
            <a:off x="6877315" y="1166866"/>
            <a:ext cx="844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pt-BR"/>
              <a:t>RGB</a:t>
            </a:r>
          </a:p>
        </p:txBody>
      </p:sp>
      <p:pic>
        <p:nvPicPr>
          <p:cNvPr id="11269" name="Picture 5" descr="channel-cmyk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09402" y="1746982"/>
            <a:ext cx="4379913" cy="5013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270" name="Picture 6" descr="channel-rgb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057247" y="1667789"/>
            <a:ext cx="4484687" cy="5084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 dirty="0" err="1"/>
              <a:t>Spectrum</a:t>
            </a:r>
            <a:endParaRPr lang="pt-BR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368" y="1908992"/>
            <a:ext cx="9307098" cy="2162047"/>
          </a:xfrm>
          <a:prstGeom prst="rect">
            <a:avLst/>
          </a:prstGeom>
        </p:spPr>
      </p:pic>
      <p:sp>
        <p:nvSpPr>
          <p:cNvPr id="3" name="Retângulo 2"/>
          <p:cNvSpPr/>
          <p:nvPr/>
        </p:nvSpPr>
        <p:spPr>
          <a:xfrm>
            <a:off x="1927668" y="4585601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dirty="0">
                <a:solidFill>
                  <a:prstClr val="black"/>
                </a:solidFill>
                <a:latin typeface="ComicSansMS" charset="0"/>
              </a:rPr>
              <a:t>435,8 </a:t>
            </a:r>
            <a:r>
              <a:rPr lang="pt-BR" dirty="0" err="1">
                <a:solidFill>
                  <a:prstClr val="black"/>
                </a:solidFill>
                <a:latin typeface="ComicSansMS" charset="0"/>
              </a:rPr>
              <a:t>nm</a:t>
            </a:r>
            <a:r>
              <a:rPr lang="pt-BR" dirty="0">
                <a:solidFill>
                  <a:prstClr val="black"/>
                </a:solidFill>
                <a:latin typeface="ComicSansMS" charset="0"/>
              </a:rPr>
              <a:t> = azul </a:t>
            </a:r>
          </a:p>
          <a:p>
            <a:r>
              <a:rPr lang="pt-BR" dirty="0">
                <a:solidFill>
                  <a:prstClr val="black"/>
                </a:solidFill>
                <a:latin typeface="ComicSansMS" charset="0"/>
              </a:rPr>
              <a:t>546,1 </a:t>
            </a:r>
            <a:r>
              <a:rPr lang="pt-BR" dirty="0" err="1">
                <a:solidFill>
                  <a:prstClr val="black"/>
                </a:solidFill>
                <a:latin typeface="ComicSansMS" charset="0"/>
              </a:rPr>
              <a:t>nm</a:t>
            </a:r>
            <a:r>
              <a:rPr lang="pt-BR" dirty="0">
                <a:solidFill>
                  <a:prstClr val="black"/>
                </a:solidFill>
                <a:latin typeface="ComicSansMS" charset="0"/>
              </a:rPr>
              <a:t> = verde </a:t>
            </a:r>
          </a:p>
          <a:p>
            <a:r>
              <a:rPr lang="pt-BR" dirty="0">
                <a:solidFill>
                  <a:prstClr val="black"/>
                </a:solidFill>
                <a:latin typeface="ComicSansMS" charset="0"/>
              </a:rPr>
              <a:t>700   </a:t>
            </a:r>
            <a:r>
              <a:rPr lang="pt-BR" dirty="0" err="1">
                <a:solidFill>
                  <a:prstClr val="black"/>
                </a:solidFill>
                <a:latin typeface="ComicSansMS" charset="0"/>
              </a:rPr>
              <a:t>nm</a:t>
            </a:r>
            <a:r>
              <a:rPr lang="pt-BR" dirty="0">
                <a:solidFill>
                  <a:prstClr val="black"/>
                </a:solidFill>
                <a:latin typeface="ComicSansMS" charset="0"/>
              </a:rPr>
              <a:t> = vermelho</a:t>
            </a:r>
            <a:endParaRPr lang="pt-BR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 dirty="0"/>
              <a:t>Spectrum – Cubo das Cores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9535" y="1484784"/>
            <a:ext cx="5771277" cy="5088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5136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tângulo 25"/>
          <p:cNvSpPr/>
          <p:nvPr/>
        </p:nvSpPr>
        <p:spPr bwMode="auto">
          <a:xfrm>
            <a:off x="1524000" y="1142984"/>
            <a:ext cx="9144000" cy="5715016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3314" name="Line 2"/>
          <p:cNvSpPr>
            <a:spLocks noChangeShapeType="1"/>
          </p:cNvSpPr>
          <p:nvPr/>
        </p:nvSpPr>
        <p:spPr bwMode="auto">
          <a:xfrm>
            <a:off x="3935413" y="2276476"/>
            <a:ext cx="0" cy="3097213"/>
          </a:xfrm>
          <a:prstGeom prst="line">
            <a:avLst/>
          </a:prstGeom>
          <a:noFill/>
          <a:ln w="38100" cap="rnd">
            <a:solidFill>
              <a:schemeClr val="tx1"/>
            </a:solidFill>
            <a:prstDash val="sysDot"/>
            <a:round/>
            <a:headEnd type="triangle" w="med" len="med"/>
            <a:tailEnd type="triangle" w="med" len="med"/>
          </a:ln>
        </p:spPr>
        <p:txBody>
          <a:bodyPr/>
          <a:lstStyle/>
          <a:p>
            <a:endParaRPr lang="pt-BR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 dirty="0"/>
              <a:t>Modelo HSV</a:t>
            </a:r>
          </a:p>
        </p:txBody>
      </p:sp>
      <p:sp>
        <p:nvSpPr>
          <p:cNvPr id="13316" name="Oval 4"/>
          <p:cNvSpPr>
            <a:spLocks noChangeArrowheads="1"/>
          </p:cNvSpPr>
          <p:nvPr/>
        </p:nvSpPr>
        <p:spPr bwMode="auto">
          <a:xfrm>
            <a:off x="1990726" y="1484313"/>
            <a:ext cx="3889375" cy="1295400"/>
          </a:xfrm>
          <a:prstGeom prst="ellips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pt-BR"/>
          </a:p>
        </p:txBody>
      </p:sp>
      <p:sp>
        <p:nvSpPr>
          <p:cNvPr id="13317" name="Line 5"/>
          <p:cNvSpPr>
            <a:spLocks noChangeShapeType="1"/>
          </p:cNvSpPr>
          <p:nvPr/>
        </p:nvSpPr>
        <p:spPr bwMode="auto">
          <a:xfrm>
            <a:off x="1992314" y="2133600"/>
            <a:ext cx="3887787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BR"/>
          </a:p>
        </p:txBody>
      </p:sp>
      <p:sp>
        <p:nvSpPr>
          <p:cNvPr id="13318" name="Line 6"/>
          <p:cNvSpPr>
            <a:spLocks noChangeShapeType="1"/>
          </p:cNvSpPr>
          <p:nvPr/>
        </p:nvSpPr>
        <p:spPr bwMode="auto">
          <a:xfrm>
            <a:off x="1992313" y="2133601"/>
            <a:ext cx="1943100" cy="331152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BR"/>
          </a:p>
        </p:txBody>
      </p:sp>
      <p:sp>
        <p:nvSpPr>
          <p:cNvPr id="13319" name="Line 7"/>
          <p:cNvSpPr>
            <a:spLocks noChangeShapeType="1"/>
          </p:cNvSpPr>
          <p:nvPr/>
        </p:nvSpPr>
        <p:spPr bwMode="auto">
          <a:xfrm flipH="1">
            <a:off x="3935414" y="2133601"/>
            <a:ext cx="1944687" cy="331152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BR"/>
          </a:p>
        </p:txBody>
      </p:sp>
      <p:sp>
        <p:nvSpPr>
          <p:cNvPr id="13320" name="Line 8"/>
          <p:cNvSpPr>
            <a:spLocks noChangeShapeType="1"/>
          </p:cNvSpPr>
          <p:nvPr/>
        </p:nvSpPr>
        <p:spPr bwMode="auto">
          <a:xfrm flipV="1">
            <a:off x="3071814" y="1555751"/>
            <a:ext cx="1728787" cy="115252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BR"/>
          </a:p>
        </p:txBody>
      </p:sp>
      <p:sp>
        <p:nvSpPr>
          <p:cNvPr id="13321" name="Line 9"/>
          <p:cNvSpPr>
            <a:spLocks noChangeShapeType="1"/>
          </p:cNvSpPr>
          <p:nvPr/>
        </p:nvSpPr>
        <p:spPr bwMode="auto">
          <a:xfrm>
            <a:off x="3071813" y="1582738"/>
            <a:ext cx="1655762" cy="112395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BR"/>
          </a:p>
        </p:txBody>
      </p:sp>
      <p:sp>
        <p:nvSpPr>
          <p:cNvPr id="13322" name="Oval 10"/>
          <p:cNvSpPr>
            <a:spLocks noChangeArrowheads="1"/>
          </p:cNvSpPr>
          <p:nvPr/>
        </p:nvSpPr>
        <p:spPr bwMode="auto">
          <a:xfrm>
            <a:off x="3863975" y="5373688"/>
            <a:ext cx="215900" cy="2159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pt-BR"/>
          </a:p>
        </p:txBody>
      </p:sp>
      <p:sp>
        <p:nvSpPr>
          <p:cNvPr id="13323" name="Oval 11"/>
          <p:cNvSpPr>
            <a:spLocks noChangeArrowheads="1"/>
          </p:cNvSpPr>
          <p:nvPr/>
        </p:nvSpPr>
        <p:spPr bwMode="auto">
          <a:xfrm>
            <a:off x="2927350" y="1412875"/>
            <a:ext cx="215900" cy="2159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pt-BR"/>
          </a:p>
        </p:txBody>
      </p:sp>
      <p:sp>
        <p:nvSpPr>
          <p:cNvPr id="13324" name="Oval 12"/>
          <p:cNvSpPr>
            <a:spLocks noChangeArrowheads="1"/>
          </p:cNvSpPr>
          <p:nvPr/>
        </p:nvSpPr>
        <p:spPr bwMode="auto">
          <a:xfrm>
            <a:off x="4656138" y="1412875"/>
            <a:ext cx="215900" cy="215900"/>
          </a:xfrm>
          <a:prstGeom prst="ellipse">
            <a:avLst/>
          </a:pr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pt-BR"/>
          </a:p>
        </p:txBody>
      </p:sp>
      <p:sp>
        <p:nvSpPr>
          <p:cNvPr id="13325" name="Oval 13"/>
          <p:cNvSpPr>
            <a:spLocks noChangeArrowheads="1"/>
          </p:cNvSpPr>
          <p:nvPr/>
        </p:nvSpPr>
        <p:spPr bwMode="auto">
          <a:xfrm>
            <a:off x="5735638" y="2060575"/>
            <a:ext cx="215900" cy="215900"/>
          </a:xfrm>
          <a:prstGeom prst="ellipse">
            <a:avLst/>
          </a:prstGeom>
          <a:solidFill>
            <a:srgbClr val="FF33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pt-BR"/>
          </a:p>
        </p:txBody>
      </p:sp>
      <p:sp>
        <p:nvSpPr>
          <p:cNvPr id="13326" name="Oval 14"/>
          <p:cNvSpPr>
            <a:spLocks noChangeArrowheads="1"/>
          </p:cNvSpPr>
          <p:nvPr/>
        </p:nvSpPr>
        <p:spPr bwMode="auto">
          <a:xfrm>
            <a:off x="4656138" y="2636838"/>
            <a:ext cx="215900" cy="215900"/>
          </a:xfrm>
          <a:prstGeom prst="ellipse">
            <a:avLst/>
          </a:prstGeom>
          <a:solidFill>
            <a:srgbClr val="FF66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pt-BR"/>
          </a:p>
        </p:txBody>
      </p:sp>
      <p:sp>
        <p:nvSpPr>
          <p:cNvPr id="13327" name="Oval 15"/>
          <p:cNvSpPr>
            <a:spLocks noChangeArrowheads="1"/>
          </p:cNvSpPr>
          <p:nvPr/>
        </p:nvSpPr>
        <p:spPr bwMode="auto">
          <a:xfrm>
            <a:off x="3790950" y="2060575"/>
            <a:ext cx="215900" cy="215900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pt-BR"/>
          </a:p>
        </p:txBody>
      </p:sp>
      <p:sp>
        <p:nvSpPr>
          <p:cNvPr id="13328" name="Oval 16"/>
          <p:cNvSpPr>
            <a:spLocks noChangeArrowheads="1"/>
          </p:cNvSpPr>
          <p:nvPr/>
        </p:nvSpPr>
        <p:spPr bwMode="auto">
          <a:xfrm>
            <a:off x="1847850" y="1989138"/>
            <a:ext cx="215900" cy="215900"/>
          </a:xfrm>
          <a:prstGeom prst="ellipse">
            <a:avLst/>
          </a:prstGeom>
          <a:solidFill>
            <a:srgbClr val="66FF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endParaRPr lang="pt-BR"/>
          </a:p>
        </p:txBody>
      </p:sp>
      <p:sp>
        <p:nvSpPr>
          <p:cNvPr id="13329" name="Oval 17"/>
          <p:cNvSpPr>
            <a:spLocks noChangeArrowheads="1"/>
          </p:cNvSpPr>
          <p:nvPr/>
        </p:nvSpPr>
        <p:spPr bwMode="auto">
          <a:xfrm>
            <a:off x="2927350" y="2565400"/>
            <a:ext cx="215900" cy="215900"/>
          </a:xfrm>
          <a:prstGeom prst="ellipse">
            <a:avLst/>
          </a:prstGeom>
          <a:solidFill>
            <a:srgbClr val="0066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endParaRPr lang="pt-BR"/>
          </a:p>
        </p:txBody>
      </p:sp>
      <p:sp>
        <p:nvSpPr>
          <p:cNvPr id="13330" name="AutoShape 18"/>
          <p:cNvSpPr>
            <a:spLocks noChangeArrowheads="1"/>
          </p:cNvSpPr>
          <p:nvPr/>
        </p:nvSpPr>
        <p:spPr bwMode="auto">
          <a:xfrm>
            <a:off x="6672263" y="2792075"/>
            <a:ext cx="3671887" cy="1440481"/>
          </a:xfrm>
          <a:prstGeom prst="roundRect">
            <a:avLst>
              <a:gd name="adj" fmla="val 16667"/>
            </a:avLst>
          </a:prstGeom>
          <a:solidFill>
            <a:srgbClr val="EAEAEA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pt-BR" dirty="0"/>
              <a:t>Brilho / Intensidade </a:t>
            </a:r>
            <a:r>
              <a:rPr lang="pt-BR"/>
              <a:t>/ </a:t>
            </a:r>
          </a:p>
          <a:p>
            <a:pPr algn="ctr"/>
            <a:r>
              <a:rPr lang="pt-BR" dirty="0" err="1"/>
              <a:t>Luminância</a:t>
            </a:r>
            <a:endParaRPr lang="pt-BR" dirty="0"/>
          </a:p>
          <a:p>
            <a:pPr algn="ctr"/>
            <a:r>
              <a:rPr lang="pt-BR" i="1" dirty="0"/>
              <a:t>(2) </a:t>
            </a:r>
            <a:r>
              <a:rPr lang="pt-BR" i="1" dirty="0" err="1"/>
              <a:t>Luminance</a:t>
            </a:r>
            <a:endParaRPr lang="pt-BR" i="1" dirty="0"/>
          </a:p>
        </p:txBody>
      </p:sp>
      <p:sp>
        <p:nvSpPr>
          <p:cNvPr id="13331" name="AutoShape 19"/>
          <p:cNvSpPr>
            <a:spLocks noChangeArrowheads="1"/>
          </p:cNvSpPr>
          <p:nvPr/>
        </p:nvSpPr>
        <p:spPr bwMode="auto">
          <a:xfrm>
            <a:off x="6672264" y="1628776"/>
            <a:ext cx="3671887" cy="720725"/>
          </a:xfrm>
          <a:prstGeom prst="roundRect">
            <a:avLst>
              <a:gd name="adj" fmla="val 16667"/>
            </a:avLst>
          </a:prstGeom>
          <a:solidFill>
            <a:srgbClr val="EAEAEA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pt-BR"/>
              <a:t>(1) Matiz</a:t>
            </a:r>
          </a:p>
          <a:p>
            <a:pPr algn="ctr"/>
            <a:r>
              <a:rPr lang="pt-BR" i="1"/>
              <a:t>Hue</a:t>
            </a:r>
            <a:endParaRPr lang="pt-BR" i="1">
              <a:sym typeface="Symbol" pitchFamily="18" charset="2"/>
            </a:endParaRPr>
          </a:p>
        </p:txBody>
      </p:sp>
      <p:sp>
        <p:nvSpPr>
          <p:cNvPr id="13332" name="AutoShape 20"/>
          <p:cNvSpPr>
            <a:spLocks noChangeArrowheads="1"/>
          </p:cNvSpPr>
          <p:nvPr/>
        </p:nvSpPr>
        <p:spPr bwMode="auto">
          <a:xfrm>
            <a:off x="6672264" y="4652964"/>
            <a:ext cx="3671887" cy="720725"/>
          </a:xfrm>
          <a:prstGeom prst="roundRect">
            <a:avLst>
              <a:gd name="adj" fmla="val 16667"/>
            </a:avLst>
          </a:prstGeom>
          <a:solidFill>
            <a:srgbClr val="EAEAEA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pt-BR" dirty="0"/>
              <a:t>(3) Saturação</a:t>
            </a:r>
          </a:p>
          <a:p>
            <a:pPr algn="ctr"/>
            <a:r>
              <a:rPr lang="pt-BR" i="1" dirty="0" err="1"/>
              <a:t>Saturation</a:t>
            </a:r>
            <a:endParaRPr lang="pt-BR" i="1" dirty="0"/>
          </a:p>
        </p:txBody>
      </p:sp>
      <p:sp>
        <p:nvSpPr>
          <p:cNvPr id="13333" name="Line 21"/>
          <p:cNvSpPr>
            <a:spLocks noChangeShapeType="1"/>
          </p:cNvSpPr>
          <p:nvPr/>
        </p:nvSpPr>
        <p:spPr bwMode="auto">
          <a:xfrm flipH="1">
            <a:off x="5448301" y="2205039"/>
            <a:ext cx="360363" cy="287337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pt-BR"/>
          </a:p>
        </p:txBody>
      </p:sp>
      <p:sp>
        <p:nvSpPr>
          <p:cNvPr id="13334" name="Text Box 22"/>
          <p:cNvSpPr txBox="1">
            <a:spLocks noChangeArrowheads="1"/>
          </p:cNvSpPr>
          <p:nvPr/>
        </p:nvSpPr>
        <p:spPr bwMode="auto">
          <a:xfrm>
            <a:off x="5716588" y="2225675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pt-BR"/>
              <a:t>1</a:t>
            </a:r>
          </a:p>
        </p:txBody>
      </p:sp>
      <p:sp>
        <p:nvSpPr>
          <p:cNvPr id="13335" name="Text Box 23"/>
          <p:cNvSpPr txBox="1">
            <a:spLocks noChangeArrowheads="1"/>
          </p:cNvSpPr>
          <p:nvPr/>
        </p:nvSpPr>
        <p:spPr bwMode="auto">
          <a:xfrm>
            <a:off x="3987800" y="3736975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pt-BR"/>
              <a:t>2</a:t>
            </a:r>
          </a:p>
        </p:txBody>
      </p:sp>
      <p:sp>
        <p:nvSpPr>
          <p:cNvPr id="13336" name="Line 24"/>
          <p:cNvSpPr>
            <a:spLocks noChangeShapeType="1"/>
          </p:cNvSpPr>
          <p:nvPr/>
        </p:nvSpPr>
        <p:spPr bwMode="auto">
          <a:xfrm flipH="1">
            <a:off x="3935413" y="1557339"/>
            <a:ext cx="647700" cy="5032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 type="triangle" w="med" len="med"/>
          </a:ln>
        </p:spPr>
        <p:txBody>
          <a:bodyPr/>
          <a:lstStyle/>
          <a:p>
            <a:endParaRPr lang="pt-BR"/>
          </a:p>
        </p:txBody>
      </p:sp>
      <p:sp>
        <p:nvSpPr>
          <p:cNvPr id="13337" name="Text Box 25"/>
          <p:cNvSpPr txBox="1">
            <a:spLocks noChangeArrowheads="1"/>
          </p:cNvSpPr>
          <p:nvPr/>
        </p:nvSpPr>
        <p:spPr bwMode="auto">
          <a:xfrm>
            <a:off x="3987800" y="1433513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pt-BR"/>
              <a:t>3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>
          <a:xfrm>
            <a:off x="191344" y="269727"/>
            <a:ext cx="2952328" cy="693490"/>
          </a:xfrm>
        </p:spPr>
        <p:txBody>
          <a:bodyPr/>
          <a:lstStyle/>
          <a:p>
            <a:pPr eaLnBrk="1" hangingPunct="1"/>
            <a:r>
              <a:rPr lang="pt-BR" dirty="0"/>
              <a:t>Matiz (</a:t>
            </a:r>
            <a:r>
              <a:rPr lang="pt-BR" dirty="0" err="1"/>
              <a:t>hue</a:t>
            </a:r>
            <a:r>
              <a:rPr lang="pt-BR" dirty="0"/>
              <a:t>)</a:t>
            </a:r>
          </a:p>
        </p:txBody>
      </p:sp>
      <p:sp>
        <p:nvSpPr>
          <p:cNvPr id="6" name="Rectangle 3"/>
          <p:cNvSpPr>
            <a:spLocks noGrp="1" noChangeArrowheads="1"/>
          </p:cNvSpPr>
          <p:nvPr>
            <p:ph idx="1"/>
          </p:nvPr>
        </p:nvSpPr>
        <p:spPr>
          <a:xfrm>
            <a:off x="263353" y="963217"/>
            <a:ext cx="3744416" cy="2321767"/>
          </a:xfrm>
        </p:spPr>
        <p:txBody>
          <a:bodyPr>
            <a:normAutofit/>
          </a:bodyPr>
          <a:lstStyle/>
          <a:p>
            <a:pPr eaLnBrk="1" hangingPunct="1">
              <a:lnSpc>
                <a:spcPct val="90000"/>
              </a:lnSpc>
            </a:pPr>
            <a:r>
              <a:rPr lang="pt-BR" sz="3600" dirty="0"/>
              <a:t> </a:t>
            </a:r>
            <a:r>
              <a:rPr lang="pt-BR" sz="2400" dirty="0"/>
              <a:t>Cor pura sem adição de branco ou preto</a:t>
            </a:r>
          </a:p>
          <a:p>
            <a:pPr eaLnBrk="1" hangingPunct="1">
              <a:lnSpc>
                <a:spcPct val="90000"/>
              </a:lnSpc>
            </a:pPr>
            <a:r>
              <a:rPr lang="pt-BR" sz="2400" dirty="0"/>
              <a:t>Está associada a um comprimento de onda</a:t>
            </a:r>
          </a:p>
          <a:p>
            <a:pPr eaLnBrk="1" hangingPunct="1">
              <a:lnSpc>
                <a:spcPct val="90000"/>
              </a:lnSpc>
            </a:pPr>
            <a:endParaRPr lang="pt-BR" sz="2400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0388" y="1124744"/>
            <a:ext cx="5328757" cy="5256584"/>
          </a:xfrm>
          <a:prstGeom prst="rect">
            <a:avLst/>
          </a:prstGeom>
        </p:spPr>
      </p:pic>
      <p:sp>
        <p:nvSpPr>
          <p:cNvPr id="8" name="Line 14"/>
          <p:cNvSpPr>
            <a:spLocks noChangeShapeType="1"/>
          </p:cNvSpPr>
          <p:nvPr/>
        </p:nvSpPr>
        <p:spPr bwMode="auto">
          <a:xfrm>
            <a:off x="3503712" y="4221088"/>
            <a:ext cx="2232248" cy="792088"/>
          </a:xfrm>
          <a:prstGeom prst="line">
            <a:avLst/>
          </a:prstGeom>
          <a:noFill/>
          <a:ln w="107950">
            <a:solidFill>
              <a:schemeClr val="accent5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pt-BR"/>
          </a:p>
        </p:txBody>
      </p:sp>
      <p:sp>
        <p:nvSpPr>
          <p:cNvPr id="7" name="Arco 6"/>
          <p:cNvSpPr/>
          <p:nvPr/>
        </p:nvSpPr>
        <p:spPr>
          <a:xfrm rot="7426011">
            <a:off x="5427805" y="3506693"/>
            <a:ext cx="1584175" cy="1966560"/>
          </a:xfrm>
          <a:prstGeom prst="arc">
            <a:avLst>
              <a:gd name="adj1" fmla="val 16812480"/>
              <a:gd name="adj2" fmla="val 21322753"/>
            </a:avLst>
          </a:prstGeom>
          <a:ln w="57150">
            <a:solidFill>
              <a:schemeClr val="accent5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 dirty="0"/>
              <a:t>Saturação</a:t>
            </a:r>
          </a:p>
        </p:txBody>
      </p:sp>
      <p:sp>
        <p:nvSpPr>
          <p:cNvPr id="14339" name="Rectangle 3"/>
          <p:cNvSpPr>
            <a:spLocks noGrp="1" noChangeArrowheads="1"/>
          </p:cNvSpPr>
          <p:nvPr>
            <p:ph idx="1"/>
          </p:nvPr>
        </p:nvSpPr>
        <p:spPr>
          <a:xfrm>
            <a:off x="676554" y="1484784"/>
            <a:ext cx="7264400" cy="3386137"/>
          </a:xfrm>
        </p:spPr>
        <p:txBody>
          <a:bodyPr>
            <a:normAutofit/>
          </a:bodyPr>
          <a:lstStyle/>
          <a:p>
            <a:pPr eaLnBrk="1" hangingPunct="1">
              <a:lnSpc>
                <a:spcPct val="90000"/>
              </a:lnSpc>
            </a:pPr>
            <a:r>
              <a:rPr lang="pt-BR" sz="2400" dirty="0"/>
              <a:t> É a intensidade ou pureza da cor</a:t>
            </a:r>
            <a:r>
              <a:rPr lang="pt-BR" sz="3200" dirty="0"/>
              <a:t> </a:t>
            </a:r>
            <a:r>
              <a:rPr lang="pt-BR" sz="2400" dirty="0"/>
              <a:t>(% branco)</a:t>
            </a: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3"/>
          <a:srcRect t="60300" b="6108"/>
          <a:stretch/>
        </p:blipFill>
        <p:spPr>
          <a:xfrm>
            <a:off x="676554" y="2132856"/>
            <a:ext cx="8688312" cy="792088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9736" y="3240410"/>
            <a:ext cx="2781300" cy="2603500"/>
          </a:xfrm>
          <a:prstGeom prst="rect">
            <a:avLst/>
          </a:prstGeom>
        </p:spPr>
      </p:pic>
      <p:sp>
        <p:nvSpPr>
          <p:cNvPr id="8" name="Line 14"/>
          <p:cNvSpPr>
            <a:spLocks noChangeShapeType="1"/>
          </p:cNvSpPr>
          <p:nvPr/>
        </p:nvSpPr>
        <p:spPr bwMode="auto">
          <a:xfrm flipH="1">
            <a:off x="3719736" y="4365104"/>
            <a:ext cx="1368152" cy="0"/>
          </a:xfrm>
          <a:prstGeom prst="line">
            <a:avLst/>
          </a:prstGeom>
          <a:noFill/>
          <a:ln w="60325">
            <a:solidFill>
              <a:schemeClr val="accent5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208995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Saturação Exemplo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39416" y="1700808"/>
            <a:ext cx="8048625" cy="3486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 bwMode="auto">
          <a:xfrm>
            <a:off x="1524000" y="1142984"/>
            <a:ext cx="9144000" cy="5715016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/>
              <a:t>Saturação</a:t>
            </a:r>
          </a:p>
        </p:txBody>
      </p:sp>
      <p:pic>
        <p:nvPicPr>
          <p:cNvPr id="17411" name="Picture 3" descr="saturation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>
          <a:xfrm>
            <a:off x="1775521" y="1268760"/>
            <a:ext cx="5327823" cy="2681942"/>
          </a:xfrm>
          <a:noFill/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240016" y="4216102"/>
            <a:ext cx="4191000" cy="2381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Brilho (</a:t>
            </a:r>
            <a:r>
              <a:rPr lang="pt-BR" dirty="0" err="1"/>
              <a:t>brightness</a:t>
            </a:r>
            <a:r>
              <a:rPr lang="pt-BR" dirty="0"/>
              <a:t>/luminosidade)</a:t>
            </a:r>
          </a:p>
        </p:txBody>
      </p:sp>
      <p:sp>
        <p:nvSpPr>
          <p:cNvPr id="14339" name="Rectangle 3"/>
          <p:cNvSpPr>
            <a:spLocks noGrp="1" noChangeArrowheads="1"/>
          </p:cNvSpPr>
          <p:nvPr>
            <p:ph idx="1"/>
          </p:nvPr>
        </p:nvSpPr>
        <p:spPr>
          <a:xfrm>
            <a:off x="551384" y="1484784"/>
            <a:ext cx="7848872" cy="911449"/>
          </a:xfrm>
        </p:spPr>
        <p:txBody>
          <a:bodyPr>
            <a:normAutofit/>
          </a:bodyPr>
          <a:lstStyle/>
          <a:p>
            <a:pPr eaLnBrk="1" hangingPunct="1">
              <a:lnSpc>
                <a:spcPct val="90000"/>
              </a:lnSpc>
            </a:pPr>
            <a:r>
              <a:rPr lang="pt-BR" sz="2400" dirty="0"/>
              <a:t>Brilho é a luminosidade ou o escuro relativo da cor, Nível de 256 </a:t>
            </a: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7877" y="2805584"/>
            <a:ext cx="3597576" cy="3528392"/>
          </a:xfrm>
          <a:prstGeom prst="rect">
            <a:avLst/>
          </a:prstGeom>
        </p:spPr>
      </p:pic>
      <p:sp>
        <p:nvSpPr>
          <p:cNvPr id="7" name="Line 14"/>
          <p:cNvSpPr>
            <a:spLocks noChangeShapeType="1"/>
          </p:cNvSpPr>
          <p:nvPr/>
        </p:nvSpPr>
        <p:spPr bwMode="auto">
          <a:xfrm flipH="1">
            <a:off x="3287688" y="4509120"/>
            <a:ext cx="0" cy="1728192"/>
          </a:xfrm>
          <a:prstGeom prst="line">
            <a:avLst/>
          </a:prstGeom>
          <a:noFill/>
          <a:ln w="60325">
            <a:solidFill>
              <a:schemeClr val="accent5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pt-BR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 bwMode="auto">
          <a:xfrm>
            <a:off x="1524000" y="1142984"/>
            <a:ext cx="9144000" cy="5715016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 dirty="0"/>
              <a:t>Brilho (</a:t>
            </a:r>
            <a:r>
              <a:rPr lang="pt-BR" dirty="0" err="1"/>
              <a:t>brightness</a:t>
            </a:r>
            <a:r>
              <a:rPr lang="pt-BR" dirty="0"/>
              <a:t>/luminosidade)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body" sz="half" idx="1"/>
          </p:nvPr>
        </p:nvSpPr>
        <p:spPr/>
        <p:txBody>
          <a:bodyPr/>
          <a:lstStyle/>
          <a:p>
            <a:pPr eaLnBrk="1" hangingPunct="1"/>
            <a:r>
              <a:rPr lang="pt-BR" sz="2800"/>
              <a:t>Quantitade de luz iluminando o objeto</a:t>
            </a:r>
          </a:p>
        </p:txBody>
      </p:sp>
      <p:pic>
        <p:nvPicPr>
          <p:cNvPr id="18436" name="Picture 4" descr="samples"/>
          <p:cNvPicPr>
            <a:picLocks noGrp="1" noChangeAspect="1" noChangeArrowheads="1"/>
          </p:cNvPicPr>
          <p:nvPr>
            <p:ph sz="quarter" idx="2"/>
          </p:nvPr>
        </p:nvPicPr>
        <p:blipFill>
          <a:blip r:embed="rId2" cstate="print"/>
          <a:srcRect/>
          <a:stretch>
            <a:fillRect/>
          </a:stretch>
        </p:blipFill>
        <p:spPr>
          <a:xfrm>
            <a:off x="5690816" y="1844825"/>
            <a:ext cx="4365625" cy="1303337"/>
          </a:xfrm>
          <a:noFill/>
        </p:spPr>
      </p:pic>
      <p:pic>
        <p:nvPicPr>
          <p:cNvPr id="18437" name="Picture 5" descr="bar"/>
          <p:cNvPicPr>
            <a:picLocks noGrp="1" noChangeAspect="1" noChangeArrowheads="1"/>
          </p:cNvPicPr>
          <p:nvPr>
            <p:ph sz="quarter" idx="3"/>
          </p:nvPr>
        </p:nvPicPr>
        <p:blipFill>
          <a:blip r:embed="rId3" cstate="print"/>
          <a:srcRect/>
          <a:stretch>
            <a:fillRect/>
          </a:stretch>
        </p:blipFill>
        <p:spPr>
          <a:xfrm>
            <a:off x="3144838" y="3797301"/>
            <a:ext cx="6183312" cy="1350963"/>
          </a:xfr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/>
              <a:t>Sistemas de cores</a:t>
            </a:r>
          </a:p>
        </p:txBody>
      </p:sp>
      <p:pic>
        <p:nvPicPr>
          <p:cNvPr id="5123" name="Picture 3" descr="cmyk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023992" y="2085913"/>
            <a:ext cx="2884488" cy="309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124" name="Picture 4" descr="rgb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77334" y="2204864"/>
            <a:ext cx="4572000" cy="3943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125" name="Text Box 5"/>
          <p:cNvSpPr txBox="1">
            <a:spLocks noChangeArrowheads="1"/>
          </p:cNvSpPr>
          <p:nvPr/>
        </p:nvSpPr>
        <p:spPr bwMode="auto">
          <a:xfrm>
            <a:off x="2207568" y="1550957"/>
            <a:ext cx="844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pt-BR"/>
              <a:t>RGB</a:t>
            </a:r>
          </a:p>
        </p:txBody>
      </p:sp>
      <p:sp>
        <p:nvSpPr>
          <p:cNvPr id="5126" name="Text Box 6"/>
          <p:cNvSpPr txBox="1">
            <a:spLocks noChangeArrowheads="1"/>
          </p:cNvSpPr>
          <p:nvPr/>
        </p:nvSpPr>
        <p:spPr bwMode="auto">
          <a:xfrm>
            <a:off x="6891561" y="1473200"/>
            <a:ext cx="11493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pt-BR" dirty="0"/>
              <a:t>CMYK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 bwMode="auto">
          <a:xfrm>
            <a:off x="1524000" y="1142984"/>
            <a:ext cx="9144000" cy="5715016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/>
              <a:t>Luminosidade</a:t>
            </a:r>
          </a:p>
        </p:txBody>
      </p:sp>
      <p:pic>
        <p:nvPicPr>
          <p:cNvPr id="19459" name="Picture 3" descr="brightness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>
          <a:xfrm>
            <a:off x="2279650" y="1341438"/>
            <a:ext cx="7632700" cy="4456112"/>
          </a:xfrm>
          <a:noFill/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/>
              <a:t>Luminosidade</a:t>
            </a:r>
          </a:p>
        </p:txBody>
      </p:sp>
      <p:pic>
        <p:nvPicPr>
          <p:cNvPr id="4098" name="Picture 2" descr="D:\Desktop Em Andamento\Outubro 2010\IHC\Cores\img nov 2010\color_values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71464" y="1556792"/>
            <a:ext cx="6336704" cy="36004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pt-BR" sz="4000" dirty="0"/>
              <a:t>Matiz (</a:t>
            </a:r>
            <a:r>
              <a:rPr lang="pt-BR" sz="4000" dirty="0" err="1"/>
              <a:t>B</a:t>
            </a:r>
            <a:r>
              <a:rPr lang="pt-BR" sz="4000" dirty="0"/>
              <a:t>), Saturação (A), Luminosidade (C), todas as matizes (</a:t>
            </a:r>
            <a:r>
              <a:rPr lang="pt-BR" sz="4000" dirty="0" err="1"/>
              <a:t>D</a:t>
            </a:r>
            <a:r>
              <a:rPr lang="pt-BR" sz="4000" dirty="0"/>
              <a:t>)</a:t>
            </a:r>
          </a:p>
        </p:txBody>
      </p:sp>
      <p:pic>
        <p:nvPicPr>
          <p:cNvPr id="20483" name="Picture 3" descr="matiz-satu-lumi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>
          <a:xfrm>
            <a:off x="767408" y="2132856"/>
            <a:ext cx="7201098" cy="3727697"/>
          </a:xfrm>
          <a:noFill/>
        </p:spPr>
      </p:pic>
      <p:sp>
        <p:nvSpPr>
          <p:cNvPr id="5" name="Retângulo de cantos arredondados 4"/>
          <p:cNvSpPr/>
          <p:nvPr/>
        </p:nvSpPr>
        <p:spPr bwMode="auto">
          <a:xfrm>
            <a:off x="479376" y="6000768"/>
            <a:ext cx="2428892" cy="642942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pt-BR" dirty="0" err="1">
                <a:solidFill>
                  <a:schemeClr val="tx1"/>
                </a:solidFill>
                <a:latin typeface="Times New Roman" pitchFamily="18" charset="0"/>
              </a:rPr>
              <a:t>Hue</a:t>
            </a:r>
            <a:endParaRPr lang="pt-BR" dirty="0">
              <a:solidFill>
                <a:schemeClr val="tx1"/>
              </a:solidFill>
              <a:latin typeface="Times New Roman" pitchFamily="18" charset="0"/>
            </a:endParaRPr>
          </a:p>
        </p:txBody>
      </p:sp>
      <p:sp>
        <p:nvSpPr>
          <p:cNvPr id="7" name="Retângulo de cantos arredondados 6"/>
          <p:cNvSpPr/>
          <p:nvPr/>
        </p:nvSpPr>
        <p:spPr bwMode="auto">
          <a:xfrm>
            <a:off x="3143672" y="6000768"/>
            <a:ext cx="2428892" cy="642942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pt-BR" dirty="0" err="1">
                <a:solidFill>
                  <a:schemeClr val="tx1"/>
                </a:solidFill>
                <a:latin typeface="Times New Roman" pitchFamily="18" charset="0"/>
              </a:rPr>
              <a:t>Saturation</a:t>
            </a:r>
            <a:endParaRPr lang="pt-BR" dirty="0">
              <a:solidFill>
                <a:schemeClr val="tx1"/>
              </a:solidFill>
              <a:latin typeface="Times New Roman" pitchFamily="18" charset="0"/>
            </a:endParaRPr>
          </a:p>
        </p:txBody>
      </p:sp>
      <p:sp>
        <p:nvSpPr>
          <p:cNvPr id="8" name="Retângulo de cantos arredondados 7"/>
          <p:cNvSpPr/>
          <p:nvPr/>
        </p:nvSpPr>
        <p:spPr bwMode="auto">
          <a:xfrm>
            <a:off x="5807968" y="6000768"/>
            <a:ext cx="2428892" cy="642942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pt-BR" dirty="0" err="1">
                <a:solidFill>
                  <a:schemeClr val="tx1"/>
                </a:solidFill>
                <a:latin typeface="Times New Roman" pitchFamily="18" charset="0"/>
              </a:rPr>
              <a:t>Lightness</a:t>
            </a:r>
            <a:endParaRPr lang="pt-BR" dirty="0">
              <a:solidFill>
                <a:schemeClr val="tx1"/>
              </a:solidFill>
              <a:latin typeface="Times New Roman" pitchFamily="18" charset="0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/>
              <a:t>Wheel (Roda)</a:t>
            </a:r>
          </a:p>
        </p:txBody>
      </p:sp>
      <p:pic>
        <p:nvPicPr>
          <p:cNvPr id="21507" name="Picture 3" descr="Wheel-cmyk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 cstate="print"/>
          <a:srcRect/>
          <a:stretch>
            <a:fillRect/>
          </a:stretch>
        </p:blipFill>
        <p:spPr>
          <a:xfrm>
            <a:off x="407368" y="1520825"/>
            <a:ext cx="3959225" cy="3959225"/>
          </a:xfrm>
          <a:noFill/>
        </p:spPr>
      </p:pic>
      <p:pic>
        <p:nvPicPr>
          <p:cNvPr id="21508" name="Picture 4" descr="Wheel-rgb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 cstate="print"/>
          <a:srcRect/>
          <a:stretch>
            <a:fillRect/>
          </a:stretch>
        </p:blipFill>
        <p:spPr>
          <a:xfrm>
            <a:off x="4732600" y="1484312"/>
            <a:ext cx="4032250" cy="4032250"/>
          </a:xfrm>
          <a:noFill/>
        </p:spPr>
      </p:pic>
      <p:sp>
        <p:nvSpPr>
          <p:cNvPr id="21509" name="Text Box 5"/>
          <p:cNvSpPr txBox="1">
            <a:spLocks noChangeArrowheads="1"/>
          </p:cNvSpPr>
          <p:nvPr/>
        </p:nvSpPr>
        <p:spPr bwMode="auto">
          <a:xfrm>
            <a:off x="1696417" y="5671019"/>
            <a:ext cx="1381125" cy="579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pt-BR" sz="3200" dirty="0">
                <a:latin typeface="Arial" charset="0"/>
              </a:rPr>
              <a:t>CMYK</a:t>
            </a:r>
          </a:p>
        </p:txBody>
      </p:sp>
      <p:sp>
        <p:nvSpPr>
          <p:cNvPr id="21510" name="Text Box 6"/>
          <p:cNvSpPr txBox="1">
            <a:spLocks noChangeArrowheads="1"/>
          </p:cNvSpPr>
          <p:nvPr/>
        </p:nvSpPr>
        <p:spPr bwMode="auto">
          <a:xfrm>
            <a:off x="6205006" y="5671020"/>
            <a:ext cx="1087438" cy="579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pt-BR" sz="3200">
                <a:latin typeface="Arial" charset="0"/>
              </a:rPr>
              <a:t>RGB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 dirty="0"/>
              <a:t>Wheel (Roda)</a:t>
            </a: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783632" y="1270000"/>
            <a:ext cx="4896544" cy="47006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Text Box 5"/>
          <p:cNvSpPr txBox="1">
            <a:spLocks noChangeArrowheads="1"/>
          </p:cNvSpPr>
          <p:nvPr/>
        </p:nvSpPr>
        <p:spPr bwMode="auto">
          <a:xfrm>
            <a:off x="4541341" y="6066773"/>
            <a:ext cx="1381125" cy="579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pt-BR" sz="3200" dirty="0">
                <a:latin typeface="Arial" charset="0"/>
              </a:rPr>
              <a:t>CMYK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/>
              <a:t>Wheel (Roda)</a:t>
            </a:r>
          </a:p>
        </p:txBody>
      </p:sp>
      <p:pic>
        <p:nvPicPr>
          <p:cNvPr id="22531" name="Imagem 8" descr="wheel.pn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99456" y="1484784"/>
            <a:ext cx="6696744" cy="49257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/>
              <a:t>Monocromático</a:t>
            </a:r>
          </a:p>
        </p:txBody>
      </p:sp>
      <p:pic>
        <p:nvPicPr>
          <p:cNvPr id="4" name="Imagem 3" descr="monocromatico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69622" y="1556792"/>
            <a:ext cx="8027988" cy="1790700"/>
          </a:xfrm>
          <a:prstGeom prst="rect">
            <a:avLst/>
          </a:prstGeom>
          <a:ln>
            <a:solidFill>
              <a:schemeClr val="accent2">
                <a:lumMod val="5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Imagem 4" descr="monocromatico2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69622" y="4149080"/>
            <a:ext cx="5983288" cy="762000"/>
          </a:xfrm>
          <a:prstGeom prst="rect">
            <a:avLst/>
          </a:prstGeom>
          <a:ln>
            <a:solidFill>
              <a:schemeClr val="accent2">
                <a:lumMod val="5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/>
              <a:t>Monocromático</a:t>
            </a:r>
          </a:p>
        </p:txBody>
      </p:sp>
      <p:pic>
        <p:nvPicPr>
          <p:cNvPr id="24579" name="Imagem 5" descr="mono-exemplo.pn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79376" y="1273067"/>
            <a:ext cx="7698404" cy="4968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/>
              <a:t>Complementar</a:t>
            </a:r>
          </a:p>
        </p:txBody>
      </p:sp>
      <p:pic>
        <p:nvPicPr>
          <p:cNvPr id="25603" name="Picture 3" descr="complementary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 cstate="print"/>
          <a:srcRect/>
          <a:stretch>
            <a:fillRect/>
          </a:stretch>
        </p:blipFill>
        <p:spPr>
          <a:xfrm>
            <a:off x="1019241" y="1669257"/>
            <a:ext cx="3079750" cy="1882775"/>
          </a:xfrm>
          <a:noFill/>
        </p:spPr>
      </p:pic>
      <p:pic>
        <p:nvPicPr>
          <p:cNvPr id="25605" name="Picture 5" descr="complementary-white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 cstate="print"/>
          <a:srcRect/>
          <a:stretch>
            <a:fillRect/>
          </a:stretch>
        </p:blipFill>
        <p:spPr>
          <a:xfrm>
            <a:off x="1019241" y="4005064"/>
            <a:ext cx="2208213" cy="2232025"/>
          </a:xfrm>
          <a:noFill/>
        </p:spPr>
      </p:pic>
      <p:sp>
        <p:nvSpPr>
          <p:cNvPr id="25604" name="AutoShape 4"/>
          <p:cNvSpPr>
            <a:spLocks noChangeArrowheads="1"/>
          </p:cNvSpPr>
          <p:nvPr/>
        </p:nvSpPr>
        <p:spPr bwMode="auto">
          <a:xfrm>
            <a:off x="5231904" y="3068960"/>
            <a:ext cx="4042098" cy="1224136"/>
          </a:xfrm>
          <a:prstGeom prst="roundRect">
            <a:avLst>
              <a:gd name="adj" fmla="val 16667"/>
            </a:avLst>
          </a:prstGeom>
          <a:solidFill>
            <a:srgbClr val="EAEAEA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algn="ctr"/>
            <a:r>
              <a:rPr lang="pt-BR" sz="1800" dirty="0" err="1">
                <a:latin typeface="Arial" charset="0"/>
              </a:rPr>
              <a:t>Complementary</a:t>
            </a:r>
            <a:r>
              <a:rPr lang="pt-BR" sz="1800" b="0" dirty="0">
                <a:latin typeface="Arial" charset="0"/>
              </a:rPr>
              <a:t>:</a:t>
            </a:r>
          </a:p>
          <a:p>
            <a:pPr>
              <a:buFontTx/>
              <a:buChar char="•"/>
            </a:pPr>
            <a:r>
              <a:rPr lang="pt-BR" sz="1800" b="0" dirty="0">
                <a:latin typeface="Arial" charset="0"/>
              </a:rPr>
              <a:t> cores opostas uma a outra da um contrasto alto.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/>
              <a:t>Complementar</a:t>
            </a:r>
          </a:p>
        </p:txBody>
      </p:sp>
      <p:pic>
        <p:nvPicPr>
          <p:cNvPr id="26627" name="Imagem 7" descr="complement.pn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0437" y="2276872"/>
            <a:ext cx="8743565" cy="2664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xfrm>
            <a:off x="479376" y="352244"/>
            <a:ext cx="8596668" cy="1320800"/>
          </a:xfrm>
        </p:spPr>
        <p:txBody>
          <a:bodyPr/>
          <a:lstStyle/>
          <a:p>
            <a:pPr eaLnBrk="1" hangingPunct="1"/>
            <a:r>
              <a:rPr lang="pt-BR" dirty="0"/>
              <a:t>RGB (</a:t>
            </a:r>
            <a:r>
              <a:rPr lang="pt-BR" dirty="0" err="1"/>
              <a:t>additive</a:t>
            </a:r>
            <a:r>
              <a:rPr lang="pt-BR" dirty="0"/>
              <a:t> color)</a:t>
            </a:r>
          </a:p>
        </p:txBody>
      </p:sp>
      <p:sp>
        <p:nvSpPr>
          <p:cNvPr id="6147" name="AutoShape 3"/>
          <p:cNvSpPr>
            <a:spLocks noChangeArrowheads="1"/>
          </p:cNvSpPr>
          <p:nvPr/>
        </p:nvSpPr>
        <p:spPr bwMode="auto">
          <a:xfrm>
            <a:off x="479376" y="1196752"/>
            <a:ext cx="5514124" cy="1800200"/>
          </a:xfrm>
          <a:prstGeom prst="roundRect">
            <a:avLst>
              <a:gd name="adj" fmla="val 16667"/>
            </a:avLst>
          </a:prstGeom>
          <a:solidFill>
            <a:srgbClr val="EAEAEA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r>
              <a:rPr lang="pt-BR" dirty="0">
                <a:latin typeface="Arial" charset="0"/>
              </a:rPr>
              <a:t>RGB</a:t>
            </a:r>
          </a:p>
          <a:p>
            <a:r>
              <a:rPr lang="pt-BR" sz="1800" b="0" dirty="0">
                <a:latin typeface="Arial" charset="0"/>
              </a:rPr>
              <a:t>Padrão usado nos monitores e televisões</a:t>
            </a:r>
          </a:p>
          <a:p>
            <a:r>
              <a:rPr lang="pt-BR" sz="1800" b="0" dirty="0" err="1">
                <a:latin typeface="Arial" charset="0"/>
              </a:rPr>
              <a:t>Red</a:t>
            </a:r>
            <a:r>
              <a:rPr lang="pt-BR" sz="1800" b="0" dirty="0">
                <a:latin typeface="Arial" charset="0"/>
              </a:rPr>
              <a:t> (vermelho), Green (Verde), </a:t>
            </a:r>
            <a:r>
              <a:rPr lang="pt-BR" sz="1800" b="0" dirty="0" err="1">
                <a:latin typeface="Arial" charset="0"/>
              </a:rPr>
              <a:t>Blue</a:t>
            </a:r>
            <a:r>
              <a:rPr lang="pt-BR" sz="1800" b="0" dirty="0">
                <a:latin typeface="Arial" charset="0"/>
              </a:rPr>
              <a:t> (Azul)</a:t>
            </a:r>
          </a:p>
          <a:p>
            <a:r>
              <a:rPr lang="pt-BR" sz="1800" b="0" dirty="0">
                <a:latin typeface="Arial" charset="0"/>
              </a:rPr>
              <a:t>Processo aditivo: Emissão da luz pelos pigmentos (3) e sua combinação gera a cor branca  </a:t>
            </a:r>
          </a:p>
        </p:txBody>
      </p:sp>
      <p:sp>
        <p:nvSpPr>
          <p:cNvPr id="6148" name="AutoShape 4"/>
          <p:cNvSpPr>
            <a:spLocks noChangeArrowheads="1"/>
          </p:cNvSpPr>
          <p:nvPr/>
        </p:nvSpPr>
        <p:spPr bwMode="auto">
          <a:xfrm>
            <a:off x="479376" y="3284984"/>
            <a:ext cx="7993063" cy="1845220"/>
          </a:xfrm>
          <a:prstGeom prst="roundRect">
            <a:avLst>
              <a:gd name="adj" fmla="val 16667"/>
            </a:avLst>
          </a:prstGeom>
          <a:solidFill>
            <a:srgbClr val="EAEAEA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r>
              <a:rPr lang="pt-BR" dirty="0">
                <a:latin typeface="Arial" charset="0"/>
              </a:rPr>
              <a:t>Codificação</a:t>
            </a:r>
          </a:p>
          <a:p>
            <a:r>
              <a:rPr lang="pt-BR" sz="1800" b="0" dirty="0">
                <a:latin typeface="Arial" charset="0"/>
              </a:rPr>
              <a:t>Cada cor de base é codificada em termo de variação de 0-255</a:t>
            </a:r>
          </a:p>
          <a:p>
            <a:r>
              <a:rPr lang="pt-BR" sz="1800" b="0" dirty="0">
                <a:latin typeface="Arial" charset="0"/>
              </a:rPr>
              <a:t>A cor branca </a:t>
            </a:r>
            <a:r>
              <a:rPr lang="pt-BR" sz="1800" b="0" dirty="0" err="1">
                <a:latin typeface="Arial" charset="0"/>
              </a:rPr>
              <a:t>coresponde</a:t>
            </a:r>
            <a:r>
              <a:rPr lang="pt-BR" sz="1800" b="0" dirty="0">
                <a:latin typeface="Arial" charset="0"/>
              </a:rPr>
              <a:t> a: </a:t>
            </a:r>
            <a:r>
              <a:rPr lang="pt-BR" sz="1800" b="0" dirty="0" err="1">
                <a:latin typeface="Arial" charset="0"/>
              </a:rPr>
              <a:t>R</a:t>
            </a:r>
            <a:r>
              <a:rPr lang="pt-BR" sz="1800" b="0" dirty="0">
                <a:latin typeface="Arial" charset="0"/>
              </a:rPr>
              <a:t>=255  </a:t>
            </a:r>
            <a:r>
              <a:rPr lang="pt-BR" sz="1800" b="0" dirty="0" err="1">
                <a:latin typeface="Arial" charset="0"/>
              </a:rPr>
              <a:t>G</a:t>
            </a:r>
            <a:r>
              <a:rPr lang="pt-BR" sz="1800" b="0" dirty="0">
                <a:latin typeface="Arial" charset="0"/>
              </a:rPr>
              <a:t>=255, </a:t>
            </a:r>
            <a:r>
              <a:rPr lang="pt-BR" sz="1800" b="0" dirty="0" err="1">
                <a:latin typeface="Arial" charset="0"/>
              </a:rPr>
              <a:t>B</a:t>
            </a:r>
            <a:r>
              <a:rPr lang="pt-BR" sz="1800" b="0" dirty="0">
                <a:latin typeface="Arial" charset="0"/>
              </a:rPr>
              <a:t>=255 (luminosidade)</a:t>
            </a:r>
          </a:p>
          <a:p>
            <a:r>
              <a:rPr lang="pt-BR" sz="1800" b="0" dirty="0">
                <a:latin typeface="Arial" charset="0"/>
              </a:rPr>
              <a:t>A cor preta: </a:t>
            </a:r>
            <a:r>
              <a:rPr lang="pt-BR" sz="1800" b="0" dirty="0" err="1">
                <a:latin typeface="Arial" charset="0"/>
              </a:rPr>
              <a:t>R</a:t>
            </a:r>
            <a:r>
              <a:rPr lang="pt-BR" sz="1800" b="0" dirty="0">
                <a:latin typeface="Arial" charset="0"/>
              </a:rPr>
              <a:t>=0, </a:t>
            </a:r>
            <a:r>
              <a:rPr lang="pt-BR" sz="1800" b="0" dirty="0" err="1">
                <a:latin typeface="Arial" charset="0"/>
              </a:rPr>
              <a:t>G</a:t>
            </a:r>
            <a:r>
              <a:rPr lang="pt-BR" sz="1800" b="0" dirty="0">
                <a:latin typeface="Arial" charset="0"/>
              </a:rPr>
              <a:t>=0, </a:t>
            </a:r>
            <a:r>
              <a:rPr lang="pt-BR" sz="1800" b="0" dirty="0" err="1">
                <a:latin typeface="Arial" charset="0"/>
              </a:rPr>
              <a:t>B</a:t>
            </a:r>
            <a:r>
              <a:rPr lang="pt-BR" sz="1800" b="0" dirty="0">
                <a:latin typeface="Arial" charset="0"/>
              </a:rPr>
              <a:t>=0 </a:t>
            </a:r>
          </a:p>
          <a:p>
            <a:r>
              <a:rPr lang="pt-BR" sz="1800" b="0" dirty="0">
                <a:latin typeface="Arial" charset="0"/>
              </a:rPr>
              <a:t>WEB: hexadecimal Cor branca: </a:t>
            </a:r>
            <a:r>
              <a:rPr lang="pt-BR" sz="1800" b="0" dirty="0" err="1">
                <a:latin typeface="Arial" charset="0"/>
              </a:rPr>
              <a:t>R</a:t>
            </a:r>
            <a:r>
              <a:rPr lang="pt-BR" sz="1800" b="0" dirty="0">
                <a:latin typeface="Arial" charset="0"/>
              </a:rPr>
              <a:t>=FF, </a:t>
            </a:r>
            <a:r>
              <a:rPr lang="pt-BR" sz="1800" b="0" dirty="0" err="1">
                <a:latin typeface="Arial" charset="0"/>
              </a:rPr>
              <a:t>G</a:t>
            </a:r>
            <a:r>
              <a:rPr lang="pt-BR" sz="1800" b="0" dirty="0">
                <a:latin typeface="Arial" charset="0"/>
              </a:rPr>
              <a:t>=FF, </a:t>
            </a:r>
            <a:r>
              <a:rPr lang="pt-BR" sz="1800" b="0" dirty="0" err="1">
                <a:latin typeface="Arial" charset="0"/>
              </a:rPr>
              <a:t>B</a:t>
            </a:r>
            <a:r>
              <a:rPr lang="pt-BR" sz="1800" b="0" dirty="0">
                <a:latin typeface="Arial" charset="0"/>
              </a:rPr>
              <a:t>=FF #FFFFFF</a:t>
            </a:r>
          </a:p>
        </p:txBody>
      </p:sp>
      <p:pic>
        <p:nvPicPr>
          <p:cNvPr id="1026" name="Picture 2" descr="Hex Readi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7528" y="5497807"/>
            <a:ext cx="4588930" cy="1211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/>
              <a:t>Complementar</a:t>
            </a:r>
          </a:p>
        </p:txBody>
      </p:sp>
      <p:pic>
        <p:nvPicPr>
          <p:cNvPr id="27651" name="Imagem 3" descr="complement-cores.pn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12605" y="2348880"/>
            <a:ext cx="8385841" cy="22322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>
          <a:xfrm>
            <a:off x="107370" y="188640"/>
            <a:ext cx="8596668" cy="720080"/>
          </a:xfrm>
        </p:spPr>
        <p:txBody>
          <a:bodyPr/>
          <a:lstStyle/>
          <a:p>
            <a:pPr eaLnBrk="1" hangingPunct="1"/>
            <a:r>
              <a:rPr lang="pt-BR"/>
              <a:t>Complementar</a:t>
            </a: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440" y="876600"/>
            <a:ext cx="7814394" cy="5792760"/>
          </a:xfrm>
          <a:prstGeom prst="rect">
            <a:avLst/>
          </a:prstGeom>
        </p:spPr>
      </p:pic>
      <p:sp>
        <p:nvSpPr>
          <p:cNvPr id="6" name="Line 14"/>
          <p:cNvSpPr>
            <a:spLocks noChangeShapeType="1"/>
          </p:cNvSpPr>
          <p:nvPr/>
        </p:nvSpPr>
        <p:spPr bwMode="auto">
          <a:xfrm flipH="1">
            <a:off x="8581802" y="3645024"/>
            <a:ext cx="754558" cy="968642"/>
          </a:xfrm>
          <a:prstGeom prst="line">
            <a:avLst/>
          </a:prstGeom>
          <a:noFill/>
          <a:ln w="107950">
            <a:solidFill>
              <a:schemeClr val="accent5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pt-BR"/>
          </a:p>
        </p:txBody>
      </p:sp>
      <p:sp>
        <p:nvSpPr>
          <p:cNvPr id="7" name="Line 14"/>
          <p:cNvSpPr>
            <a:spLocks noChangeShapeType="1"/>
          </p:cNvSpPr>
          <p:nvPr/>
        </p:nvSpPr>
        <p:spPr bwMode="auto">
          <a:xfrm flipH="1">
            <a:off x="7248128" y="424399"/>
            <a:ext cx="754558" cy="968642"/>
          </a:xfrm>
          <a:prstGeom prst="line">
            <a:avLst/>
          </a:prstGeom>
          <a:noFill/>
          <a:ln w="107950">
            <a:solidFill>
              <a:schemeClr val="accent5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pt-BR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/>
              <a:t>Split complementar</a:t>
            </a:r>
          </a:p>
        </p:txBody>
      </p:sp>
      <p:pic>
        <p:nvPicPr>
          <p:cNvPr id="29699" name="Picture 3" descr="split-complementary"/>
          <p:cNvPicPr>
            <a:picLocks noGrp="1" noChangeAspect="1" noChangeArrowheads="1"/>
          </p:cNvPicPr>
          <p:nvPr>
            <p:ph sz="half" idx="1"/>
          </p:nvPr>
        </p:nvPicPr>
        <p:blipFill>
          <a:blip r:embed="rId3" cstate="print"/>
          <a:srcRect/>
          <a:stretch>
            <a:fillRect/>
          </a:stretch>
        </p:blipFill>
        <p:spPr>
          <a:xfrm>
            <a:off x="1008857" y="1561812"/>
            <a:ext cx="3262312" cy="1873250"/>
          </a:xfrm>
          <a:noFill/>
        </p:spPr>
      </p:pic>
      <p:pic>
        <p:nvPicPr>
          <p:cNvPr id="29701" name="Picture 5" descr="split-complementary-white"/>
          <p:cNvPicPr>
            <a:picLocks noGrp="1" noChangeAspect="1" noChangeArrowheads="1"/>
          </p:cNvPicPr>
          <p:nvPr>
            <p:ph sz="half" idx="2"/>
          </p:nvPr>
        </p:nvPicPr>
        <p:blipFill>
          <a:blip r:embed="rId4" cstate="print"/>
          <a:srcRect/>
          <a:stretch>
            <a:fillRect/>
          </a:stretch>
        </p:blipFill>
        <p:spPr>
          <a:xfrm>
            <a:off x="1008857" y="3861048"/>
            <a:ext cx="2087562" cy="2065337"/>
          </a:xfrm>
          <a:noFill/>
        </p:spPr>
      </p:pic>
      <p:sp>
        <p:nvSpPr>
          <p:cNvPr id="29700" name="AutoShape 4"/>
          <p:cNvSpPr>
            <a:spLocks noChangeArrowheads="1"/>
          </p:cNvSpPr>
          <p:nvPr/>
        </p:nvSpPr>
        <p:spPr bwMode="auto">
          <a:xfrm>
            <a:off x="4799856" y="2426999"/>
            <a:ext cx="4032448" cy="2298145"/>
          </a:xfrm>
          <a:prstGeom prst="roundRect">
            <a:avLst>
              <a:gd name="adj" fmla="val 16667"/>
            </a:avLst>
          </a:prstGeom>
          <a:solidFill>
            <a:srgbClr val="EAEAEA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algn="ctr"/>
            <a:r>
              <a:rPr lang="pt-BR" sz="1800" dirty="0">
                <a:latin typeface="Arial" charset="0"/>
              </a:rPr>
              <a:t>Split</a:t>
            </a:r>
            <a:r>
              <a:rPr lang="pt-BR" sz="1800" b="0" dirty="0">
                <a:latin typeface="Arial" charset="0"/>
              </a:rPr>
              <a:t>:</a:t>
            </a:r>
          </a:p>
          <a:p>
            <a:pPr algn="ctr"/>
            <a:endParaRPr lang="pt-BR" sz="1800" b="0" dirty="0">
              <a:latin typeface="Arial" charset="0"/>
            </a:endParaRPr>
          </a:p>
          <a:p>
            <a:pPr>
              <a:buFontTx/>
              <a:buChar char="•"/>
            </a:pPr>
            <a:r>
              <a:rPr lang="pt-BR" sz="1800" b="0" dirty="0">
                <a:latin typeface="Arial" charset="0"/>
              </a:rPr>
              <a:t> </a:t>
            </a:r>
            <a:r>
              <a:rPr lang="pt-BR" sz="2000" b="0" dirty="0">
                <a:latin typeface="Arial" charset="0"/>
              </a:rPr>
              <a:t>cores são aquelas ao lado da cor oposta, mas, o contrasto é menos forte.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/>
              <a:t>Split complementar</a:t>
            </a:r>
          </a:p>
        </p:txBody>
      </p:sp>
      <p:pic>
        <p:nvPicPr>
          <p:cNvPr id="8" name="Imagem 7" descr="split-complementar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127448" y="2204864"/>
            <a:ext cx="7058025" cy="2500312"/>
          </a:xfrm>
          <a:prstGeom prst="rect">
            <a:avLst/>
          </a:prstGeom>
          <a:ln>
            <a:solidFill>
              <a:schemeClr val="accent2">
                <a:lumMod val="5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>
          <a:xfrm>
            <a:off x="119336" y="116632"/>
            <a:ext cx="8596668" cy="731168"/>
          </a:xfrm>
        </p:spPr>
        <p:txBody>
          <a:bodyPr/>
          <a:lstStyle/>
          <a:p>
            <a:pPr eaLnBrk="1" hangingPunct="1"/>
            <a:r>
              <a:rPr lang="pt-BR"/>
              <a:t>Split complementar</a:t>
            </a: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310" y="815262"/>
            <a:ext cx="7992888" cy="5972270"/>
          </a:xfrm>
          <a:prstGeom prst="rect">
            <a:avLst/>
          </a:prstGeom>
        </p:spPr>
      </p:pic>
      <p:sp>
        <p:nvSpPr>
          <p:cNvPr id="8" name="Line 14"/>
          <p:cNvSpPr>
            <a:spLocks noChangeShapeType="1"/>
          </p:cNvSpPr>
          <p:nvPr/>
        </p:nvSpPr>
        <p:spPr bwMode="auto">
          <a:xfrm flipH="1">
            <a:off x="6551296" y="3698812"/>
            <a:ext cx="754558" cy="968642"/>
          </a:xfrm>
          <a:prstGeom prst="line">
            <a:avLst/>
          </a:prstGeom>
          <a:noFill/>
          <a:ln w="107950">
            <a:solidFill>
              <a:schemeClr val="accent5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pt-BR"/>
          </a:p>
        </p:txBody>
      </p:sp>
      <p:sp>
        <p:nvSpPr>
          <p:cNvPr id="9" name="Line 14"/>
          <p:cNvSpPr>
            <a:spLocks noChangeShapeType="1"/>
          </p:cNvSpPr>
          <p:nvPr/>
        </p:nvSpPr>
        <p:spPr bwMode="auto">
          <a:xfrm flipH="1">
            <a:off x="8338725" y="1475074"/>
            <a:ext cx="754558" cy="968642"/>
          </a:xfrm>
          <a:prstGeom prst="line">
            <a:avLst/>
          </a:prstGeom>
          <a:noFill/>
          <a:ln w="107950">
            <a:solidFill>
              <a:schemeClr val="accent5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pt-BR"/>
          </a:p>
        </p:txBody>
      </p:sp>
      <p:sp>
        <p:nvSpPr>
          <p:cNvPr id="10" name="Line 14"/>
          <p:cNvSpPr>
            <a:spLocks noChangeShapeType="1"/>
          </p:cNvSpPr>
          <p:nvPr/>
        </p:nvSpPr>
        <p:spPr bwMode="auto">
          <a:xfrm flipH="1">
            <a:off x="5796738" y="550440"/>
            <a:ext cx="754558" cy="968642"/>
          </a:xfrm>
          <a:prstGeom prst="line">
            <a:avLst/>
          </a:prstGeom>
          <a:noFill/>
          <a:ln w="107950">
            <a:solidFill>
              <a:schemeClr val="accent5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pt-BR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 dirty="0" err="1"/>
              <a:t>Triad</a:t>
            </a:r>
            <a:endParaRPr lang="pt-BR" dirty="0"/>
          </a:p>
        </p:txBody>
      </p:sp>
      <p:pic>
        <p:nvPicPr>
          <p:cNvPr id="32771" name="Picture 3" descr="triad-color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 cstate="print"/>
          <a:srcRect/>
          <a:stretch>
            <a:fillRect/>
          </a:stretch>
        </p:blipFill>
        <p:spPr>
          <a:xfrm>
            <a:off x="699546" y="1484784"/>
            <a:ext cx="2984500" cy="1819275"/>
          </a:xfrm>
          <a:noFill/>
        </p:spPr>
      </p:pic>
      <p:pic>
        <p:nvPicPr>
          <p:cNvPr id="32773" name="Picture 5" descr="triad-color-white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 cstate="print"/>
          <a:srcRect/>
          <a:stretch>
            <a:fillRect/>
          </a:stretch>
        </p:blipFill>
        <p:spPr>
          <a:xfrm>
            <a:off x="709963" y="4179243"/>
            <a:ext cx="2136775" cy="2160587"/>
          </a:xfrm>
          <a:noFill/>
        </p:spPr>
      </p:pic>
      <p:sp>
        <p:nvSpPr>
          <p:cNvPr id="32772" name="AutoShape 4"/>
          <p:cNvSpPr>
            <a:spLocks noChangeArrowheads="1"/>
          </p:cNvSpPr>
          <p:nvPr/>
        </p:nvSpPr>
        <p:spPr bwMode="auto">
          <a:xfrm>
            <a:off x="5231904" y="2204864"/>
            <a:ext cx="3313113" cy="2808287"/>
          </a:xfrm>
          <a:prstGeom prst="roundRect">
            <a:avLst>
              <a:gd name="adj" fmla="val 16667"/>
            </a:avLst>
          </a:prstGeom>
          <a:solidFill>
            <a:srgbClr val="EAEAEA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algn="ctr"/>
            <a:r>
              <a:rPr lang="pt-BR" sz="1800" dirty="0" err="1">
                <a:latin typeface="Arial" charset="0"/>
              </a:rPr>
              <a:t>Triad</a:t>
            </a:r>
            <a:r>
              <a:rPr lang="pt-BR" sz="1800" b="0" dirty="0">
                <a:latin typeface="Arial" charset="0"/>
              </a:rPr>
              <a:t>:</a:t>
            </a:r>
          </a:p>
          <a:p>
            <a:pPr>
              <a:buFontTx/>
              <a:buChar char="•"/>
            </a:pPr>
            <a:r>
              <a:rPr lang="pt-BR" sz="1800" b="0" dirty="0">
                <a:latin typeface="Arial" charset="0"/>
              </a:rPr>
              <a:t> cores </a:t>
            </a:r>
            <a:r>
              <a:rPr lang="pt-BR" sz="1800" b="0" dirty="0" err="1">
                <a:latin typeface="Arial" charset="0"/>
              </a:rPr>
              <a:t>equidistantes</a:t>
            </a:r>
            <a:r>
              <a:rPr lang="pt-BR" sz="1800" b="0" dirty="0">
                <a:latin typeface="Arial" charset="0"/>
              </a:rPr>
              <a:t> e da um balanço/equilibro das cores.</a:t>
            </a:r>
          </a:p>
          <a:p>
            <a:endParaRPr lang="pt-BR" sz="1800" b="0" dirty="0">
              <a:latin typeface="Arial" charset="0"/>
            </a:endParaRPr>
          </a:p>
          <a:p>
            <a:pPr>
              <a:buFontTx/>
              <a:buChar char="•"/>
            </a:pPr>
            <a:r>
              <a:rPr lang="pt-BR" sz="1800" b="0" dirty="0">
                <a:latin typeface="Arial" charset="0"/>
              </a:rPr>
              <a:t> Bom para usar as cores para informação ou interface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/>
              <a:t>Triad</a:t>
            </a:r>
          </a:p>
        </p:txBody>
      </p:sp>
      <p:sp>
        <p:nvSpPr>
          <p:cNvPr id="37891" name="AutoShape 5"/>
          <p:cNvSpPr>
            <a:spLocks noChangeArrowheads="1"/>
          </p:cNvSpPr>
          <p:nvPr/>
        </p:nvSpPr>
        <p:spPr bwMode="auto">
          <a:xfrm>
            <a:off x="6096000" y="2474713"/>
            <a:ext cx="3313112" cy="2808288"/>
          </a:xfrm>
          <a:prstGeom prst="roundRect">
            <a:avLst>
              <a:gd name="adj" fmla="val 16667"/>
            </a:avLst>
          </a:prstGeom>
          <a:solidFill>
            <a:srgbClr val="EAEAEA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algn="ctr"/>
            <a:r>
              <a:rPr lang="pt-BR" sz="1800" dirty="0" err="1">
                <a:latin typeface="Arial" charset="0"/>
              </a:rPr>
              <a:t>Triad</a:t>
            </a:r>
            <a:r>
              <a:rPr lang="pt-BR" sz="1800" b="0" dirty="0">
                <a:latin typeface="Arial" charset="0"/>
              </a:rPr>
              <a:t>:</a:t>
            </a:r>
          </a:p>
          <a:p>
            <a:pPr>
              <a:buFontTx/>
              <a:buChar char="•"/>
            </a:pPr>
            <a:r>
              <a:rPr lang="pt-BR" sz="1800" b="0" dirty="0">
                <a:latin typeface="Arial" charset="0"/>
              </a:rPr>
              <a:t> são aquelas adjacentes uma a outra na roda.</a:t>
            </a:r>
          </a:p>
          <a:p>
            <a:endParaRPr lang="pt-BR" sz="1800" b="0" dirty="0">
              <a:latin typeface="Arial" charset="0"/>
            </a:endParaRPr>
          </a:p>
          <a:p>
            <a:pPr>
              <a:buFontTx/>
              <a:buChar char="•"/>
            </a:pPr>
            <a:r>
              <a:rPr lang="pt-BR" sz="1800" b="0" dirty="0">
                <a:latin typeface="Arial" charset="0"/>
              </a:rPr>
              <a:t> Pouco Contrasto, combina bem juntas</a:t>
            </a:r>
          </a:p>
        </p:txBody>
      </p:sp>
      <p:pic>
        <p:nvPicPr>
          <p:cNvPr id="37892" name="Imagem 7" descr="triad-primary.pn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39416" y="1270000"/>
            <a:ext cx="4714875" cy="2967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7893" name="Imagem 8" descr="triad-secundary.pn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10853" y="4005064"/>
            <a:ext cx="4572000" cy="2555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6689381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/>
              <a:t>Triad</a:t>
            </a:r>
          </a:p>
        </p:txBody>
      </p:sp>
      <p:pic>
        <p:nvPicPr>
          <p:cNvPr id="6" name="Imagem 5" descr="triad-various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41843" y="1628800"/>
            <a:ext cx="7867650" cy="2643187"/>
          </a:xfrm>
          <a:prstGeom prst="rect">
            <a:avLst/>
          </a:prstGeom>
          <a:ln>
            <a:solidFill>
              <a:schemeClr val="accent2">
                <a:lumMod val="5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6014502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>
          <a:xfrm>
            <a:off x="115360" y="102207"/>
            <a:ext cx="8596668" cy="1320800"/>
          </a:xfrm>
        </p:spPr>
        <p:txBody>
          <a:bodyPr/>
          <a:lstStyle/>
          <a:p>
            <a:r>
              <a:rPr lang="pt-BR" dirty="0" err="1"/>
              <a:t>Triad</a:t>
            </a:r>
            <a:endParaRPr lang="pt-BR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627" y="762607"/>
            <a:ext cx="8227227" cy="6095393"/>
          </a:xfrm>
          <a:prstGeom prst="rect">
            <a:avLst/>
          </a:prstGeom>
        </p:spPr>
      </p:pic>
      <p:sp>
        <p:nvSpPr>
          <p:cNvPr id="6" name="Line 14"/>
          <p:cNvSpPr>
            <a:spLocks noChangeShapeType="1"/>
          </p:cNvSpPr>
          <p:nvPr/>
        </p:nvSpPr>
        <p:spPr bwMode="auto">
          <a:xfrm flipH="1">
            <a:off x="7392144" y="278286"/>
            <a:ext cx="754558" cy="968642"/>
          </a:xfrm>
          <a:prstGeom prst="line">
            <a:avLst/>
          </a:prstGeom>
          <a:noFill/>
          <a:ln w="107950">
            <a:solidFill>
              <a:schemeClr val="accent5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pt-BR"/>
          </a:p>
        </p:txBody>
      </p:sp>
      <p:sp>
        <p:nvSpPr>
          <p:cNvPr id="7" name="Line 14"/>
          <p:cNvSpPr>
            <a:spLocks noChangeShapeType="1"/>
          </p:cNvSpPr>
          <p:nvPr/>
        </p:nvSpPr>
        <p:spPr bwMode="auto">
          <a:xfrm flipH="1">
            <a:off x="8273965" y="3810303"/>
            <a:ext cx="754558" cy="968642"/>
          </a:xfrm>
          <a:prstGeom prst="line">
            <a:avLst/>
          </a:prstGeom>
          <a:noFill/>
          <a:ln w="107950">
            <a:solidFill>
              <a:schemeClr val="accent5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pt-BR"/>
          </a:p>
        </p:txBody>
      </p:sp>
      <p:sp>
        <p:nvSpPr>
          <p:cNvPr id="8" name="Line 14"/>
          <p:cNvSpPr>
            <a:spLocks noChangeShapeType="1"/>
          </p:cNvSpPr>
          <p:nvPr/>
        </p:nvSpPr>
        <p:spPr bwMode="auto">
          <a:xfrm flipH="1">
            <a:off x="6632595" y="3839810"/>
            <a:ext cx="754558" cy="968642"/>
          </a:xfrm>
          <a:prstGeom prst="line">
            <a:avLst/>
          </a:prstGeom>
          <a:noFill/>
          <a:ln w="107950">
            <a:solidFill>
              <a:schemeClr val="accent5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8203807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/>
              <a:t>Analogica</a:t>
            </a:r>
          </a:p>
        </p:txBody>
      </p:sp>
      <p:pic>
        <p:nvPicPr>
          <p:cNvPr id="33795" name="Picture 3" descr="analogica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 cstate="print"/>
          <a:srcRect/>
          <a:stretch>
            <a:fillRect/>
          </a:stretch>
        </p:blipFill>
        <p:spPr>
          <a:xfrm>
            <a:off x="1088241" y="1484784"/>
            <a:ext cx="3040062" cy="1862137"/>
          </a:xfrm>
          <a:noFill/>
        </p:spPr>
      </p:pic>
      <p:pic>
        <p:nvPicPr>
          <p:cNvPr id="33796" name="Picture 4" descr="analogica-white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 cstate="print"/>
          <a:srcRect/>
          <a:stretch>
            <a:fillRect/>
          </a:stretch>
        </p:blipFill>
        <p:spPr>
          <a:xfrm>
            <a:off x="1088241" y="3948113"/>
            <a:ext cx="1993900" cy="2016125"/>
          </a:xfrm>
          <a:noFill/>
        </p:spPr>
      </p:pic>
      <p:sp>
        <p:nvSpPr>
          <p:cNvPr id="33797" name="AutoShape 5"/>
          <p:cNvSpPr>
            <a:spLocks noChangeArrowheads="1"/>
          </p:cNvSpPr>
          <p:nvPr/>
        </p:nvSpPr>
        <p:spPr bwMode="auto">
          <a:xfrm>
            <a:off x="5231904" y="2147888"/>
            <a:ext cx="3313113" cy="2808287"/>
          </a:xfrm>
          <a:prstGeom prst="roundRect">
            <a:avLst>
              <a:gd name="adj" fmla="val 16667"/>
            </a:avLst>
          </a:prstGeom>
          <a:solidFill>
            <a:srgbClr val="EAEAEA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algn="ctr"/>
            <a:r>
              <a:rPr lang="pt-BR" sz="1800" dirty="0" err="1">
                <a:latin typeface="Arial" charset="0"/>
              </a:rPr>
              <a:t>Analogica</a:t>
            </a:r>
            <a:r>
              <a:rPr lang="pt-BR" sz="1800" b="0" dirty="0">
                <a:latin typeface="Arial" charset="0"/>
              </a:rPr>
              <a:t>:</a:t>
            </a:r>
          </a:p>
          <a:p>
            <a:pPr>
              <a:buFontTx/>
              <a:buChar char="•"/>
            </a:pPr>
            <a:r>
              <a:rPr lang="pt-BR" sz="1800" b="0" dirty="0">
                <a:latin typeface="Arial" charset="0"/>
              </a:rPr>
              <a:t> são aquelas adjacentes uma a outra na roda.</a:t>
            </a:r>
          </a:p>
          <a:p>
            <a:endParaRPr lang="pt-BR" sz="1800" b="0" dirty="0">
              <a:latin typeface="Arial" charset="0"/>
            </a:endParaRPr>
          </a:p>
          <a:p>
            <a:pPr>
              <a:buFontTx/>
              <a:buChar char="•"/>
            </a:pPr>
            <a:r>
              <a:rPr lang="pt-BR" sz="1800" b="0" dirty="0">
                <a:latin typeface="Arial" charset="0"/>
              </a:rPr>
              <a:t> Pouco Contrasto, combina bem juntas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472191" y="515103"/>
            <a:ext cx="8596668" cy="753657"/>
          </a:xfrm>
        </p:spPr>
        <p:txBody>
          <a:bodyPr/>
          <a:lstStyle/>
          <a:p>
            <a:pPr eaLnBrk="1" hangingPunct="1"/>
            <a:r>
              <a:rPr lang="pt-BR" dirty="0"/>
              <a:t>CMYK (</a:t>
            </a:r>
            <a:r>
              <a:rPr lang="pt-BR" dirty="0" err="1"/>
              <a:t>substractiv</a:t>
            </a:r>
            <a:r>
              <a:rPr lang="pt-BR" dirty="0"/>
              <a:t> color)</a:t>
            </a:r>
          </a:p>
        </p:txBody>
      </p:sp>
      <p:pic>
        <p:nvPicPr>
          <p:cNvPr id="7172" name="Picture 4" descr="cmyk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677334" y="3429000"/>
            <a:ext cx="4685921" cy="3128938"/>
          </a:xfrm>
          <a:noFill/>
        </p:spPr>
      </p:pic>
      <p:sp>
        <p:nvSpPr>
          <p:cNvPr id="7171" name="AutoShape 3"/>
          <p:cNvSpPr>
            <a:spLocks noChangeArrowheads="1"/>
          </p:cNvSpPr>
          <p:nvPr/>
        </p:nvSpPr>
        <p:spPr bwMode="auto">
          <a:xfrm>
            <a:off x="407368" y="1268760"/>
            <a:ext cx="9098816" cy="1973725"/>
          </a:xfrm>
          <a:prstGeom prst="roundRect">
            <a:avLst>
              <a:gd name="adj" fmla="val 16667"/>
            </a:avLst>
          </a:prstGeom>
          <a:solidFill>
            <a:srgbClr val="EAEAEA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r>
              <a:rPr lang="pt-BR" dirty="0">
                <a:latin typeface="Arial" charset="0"/>
              </a:rPr>
              <a:t>CMYK Ciano (</a:t>
            </a:r>
            <a:r>
              <a:rPr lang="pt-BR" dirty="0" err="1">
                <a:latin typeface="Arial" charset="0"/>
              </a:rPr>
              <a:t>Cyan</a:t>
            </a:r>
            <a:r>
              <a:rPr lang="pt-BR" dirty="0">
                <a:latin typeface="Arial" charset="0"/>
              </a:rPr>
              <a:t>), </a:t>
            </a:r>
            <a:r>
              <a:rPr lang="pt-BR" dirty="0" err="1">
                <a:latin typeface="Arial" charset="0"/>
              </a:rPr>
              <a:t>Magenta</a:t>
            </a:r>
            <a:r>
              <a:rPr lang="pt-BR" dirty="0">
                <a:latin typeface="Arial" charset="0"/>
              </a:rPr>
              <a:t> &amp; Amarelo (</a:t>
            </a:r>
            <a:r>
              <a:rPr lang="pt-BR" dirty="0" err="1">
                <a:latin typeface="Arial" charset="0"/>
              </a:rPr>
              <a:t>Yellow</a:t>
            </a:r>
            <a:r>
              <a:rPr lang="pt-BR" dirty="0">
                <a:latin typeface="Arial" charset="0"/>
              </a:rPr>
              <a:t>) &amp; K </a:t>
            </a:r>
            <a:r>
              <a:rPr lang="pt-BR" dirty="0" err="1">
                <a:latin typeface="Arial" charset="0"/>
              </a:rPr>
              <a:t>blacK</a:t>
            </a:r>
            <a:endParaRPr lang="pt-BR" dirty="0">
              <a:latin typeface="Arial" charset="0"/>
            </a:endParaRPr>
          </a:p>
          <a:p>
            <a:r>
              <a:rPr lang="pt-BR" b="0" dirty="0">
                <a:latin typeface="Arial" charset="0"/>
              </a:rPr>
              <a:t>Padrão usado na impressão</a:t>
            </a:r>
          </a:p>
          <a:p>
            <a:r>
              <a:rPr lang="pt-BR" b="0" dirty="0">
                <a:latin typeface="Arial" charset="0"/>
              </a:rPr>
              <a:t>Processo subtrativo: Absorção de luz pelas cores</a:t>
            </a:r>
          </a:p>
          <a:p>
            <a:r>
              <a:rPr lang="pt-BR" b="0" dirty="0">
                <a:latin typeface="Arial" charset="0"/>
              </a:rPr>
              <a:t>A adição das 3 cores gera o preto (Saturação máximo).</a:t>
            </a:r>
            <a:endParaRPr lang="pt-BR" sz="1800" b="0" dirty="0">
              <a:latin typeface="Arial" charset="0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/>
              <a:t>Analogica</a:t>
            </a:r>
          </a:p>
        </p:txBody>
      </p:sp>
      <p:pic>
        <p:nvPicPr>
          <p:cNvPr id="8" name="Imagem 7" descr="analogic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41049" y="1700808"/>
            <a:ext cx="7869237" cy="2357438"/>
          </a:xfrm>
          <a:prstGeom prst="rect">
            <a:avLst/>
          </a:prstGeom>
          <a:ln>
            <a:solidFill>
              <a:schemeClr val="accent2">
                <a:lumMod val="5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>
          <a:xfrm>
            <a:off x="335360" y="137011"/>
            <a:ext cx="8596668" cy="659160"/>
          </a:xfrm>
        </p:spPr>
        <p:txBody>
          <a:bodyPr/>
          <a:lstStyle/>
          <a:p>
            <a:pPr eaLnBrk="1" hangingPunct="1"/>
            <a:r>
              <a:rPr lang="pt-BR"/>
              <a:t>Analogica</a:t>
            </a:r>
            <a:endParaRPr lang="pt-BR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360" y="796171"/>
            <a:ext cx="7774814" cy="5787486"/>
          </a:xfrm>
          <a:prstGeom prst="rect">
            <a:avLst/>
          </a:prstGeom>
        </p:spPr>
      </p:pic>
      <p:sp>
        <p:nvSpPr>
          <p:cNvPr id="7" name="Line 14"/>
          <p:cNvSpPr>
            <a:spLocks noChangeShapeType="1"/>
          </p:cNvSpPr>
          <p:nvPr/>
        </p:nvSpPr>
        <p:spPr bwMode="auto">
          <a:xfrm flipH="1">
            <a:off x="8109466" y="516196"/>
            <a:ext cx="754558" cy="968642"/>
          </a:xfrm>
          <a:prstGeom prst="line">
            <a:avLst/>
          </a:prstGeom>
          <a:noFill/>
          <a:ln w="107950">
            <a:solidFill>
              <a:schemeClr val="accent5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pt-BR"/>
          </a:p>
        </p:txBody>
      </p:sp>
      <p:sp>
        <p:nvSpPr>
          <p:cNvPr id="8" name="Line 14"/>
          <p:cNvSpPr>
            <a:spLocks noChangeShapeType="1"/>
          </p:cNvSpPr>
          <p:nvPr/>
        </p:nvSpPr>
        <p:spPr bwMode="auto">
          <a:xfrm flipH="1">
            <a:off x="7536160" y="5445224"/>
            <a:ext cx="754558" cy="968642"/>
          </a:xfrm>
          <a:prstGeom prst="line">
            <a:avLst/>
          </a:prstGeom>
          <a:noFill/>
          <a:ln w="107950">
            <a:solidFill>
              <a:schemeClr val="accent5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pt-BR"/>
          </a:p>
        </p:txBody>
      </p:sp>
      <p:sp>
        <p:nvSpPr>
          <p:cNvPr id="9" name="Line 14"/>
          <p:cNvSpPr>
            <a:spLocks noChangeShapeType="1"/>
          </p:cNvSpPr>
          <p:nvPr/>
        </p:nvSpPr>
        <p:spPr bwMode="auto">
          <a:xfrm flipH="1">
            <a:off x="7852473" y="1379702"/>
            <a:ext cx="754558" cy="968642"/>
          </a:xfrm>
          <a:prstGeom prst="line">
            <a:avLst/>
          </a:prstGeom>
          <a:noFill/>
          <a:ln w="107950">
            <a:solidFill>
              <a:schemeClr val="accent5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pt-BR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/>
              <a:t>Harmonia</a:t>
            </a:r>
          </a:p>
        </p:txBody>
      </p:sp>
      <p:pic>
        <p:nvPicPr>
          <p:cNvPr id="40963" name="Picture 3" descr="color-scheme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>
          <a:xfrm>
            <a:off x="677334" y="1412776"/>
            <a:ext cx="4221162" cy="2614612"/>
          </a:xfrm>
          <a:noFill/>
        </p:spPr>
      </p:pic>
      <p:sp>
        <p:nvSpPr>
          <p:cNvPr id="40964" name="AutoShape 4"/>
          <p:cNvSpPr>
            <a:spLocks noChangeArrowheads="1"/>
          </p:cNvSpPr>
          <p:nvPr/>
        </p:nvSpPr>
        <p:spPr bwMode="auto">
          <a:xfrm>
            <a:off x="5960889" y="1628800"/>
            <a:ext cx="3313113" cy="3025775"/>
          </a:xfrm>
          <a:prstGeom prst="roundRect">
            <a:avLst>
              <a:gd name="adj" fmla="val 16667"/>
            </a:avLst>
          </a:prstGeom>
          <a:solidFill>
            <a:srgbClr val="EAEAEA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algn="ctr"/>
            <a:r>
              <a:rPr lang="pt-BR" dirty="0">
                <a:latin typeface="Arial" charset="0"/>
              </a:rPr>
              <a:t>Harmonia</a:t>
            </a:r>
            <a:r>
              <a:rPr lang="pt-BR" b="0" dirty="0">
                <a:latin typeface="Arial" charset="0"/>
              </a:rPr>
              <a:t>:</a:t>
            </a:r>
          </a:p>
          <a:p>
            <a:pPr algn="ctr"/>
            <a:endParaRPr lang="pt-BR" sz="1800" b="0" dirty="0">
              <a:latin typeface="Arial" charset="0"/>
            </a:endParaRPr>
          </a:p>
          <a:p>
            <a:pPr>
              <a:buFontTx/>
              <a:buChar char="•"/>
            </a:pPr>
            <a:r>
              <a:rPr lang="pt-BR" sz="1800" b="0" dirty="0">
                <a:latin typeface="Arial" charset="0"/>
              </a:rPr>
              <a:t> </a:t>
            </a:r>
            <a:r>
              <a:rPr lang="pt-BR" sz="2000" b="0" dirty="0">
                <a:latin typeface="Arial" charset="0"/>
              </a:rPr>
              <a:t>complementar: 1 &amp; 7</a:t>
            </a:r>
          </a:p>
          <a:p>
            <a:endParaRPr lang="pt-BR" sz="1800" b="0" dirty="0">
              <a:latin typeface="Arial" charset="0"/>
            </a:endParaRPr>
          </a:p>
          <a:p>
            <a:pPr>
              <a:buFontTx/>
              <a:buChar char="•"/>
            </a:pPr>
            <a:r>
              <a:rPr lang="pt-BR" sz="1800" b="0" dirty="0">
                <a:latin typeface="Arial" charset="0"/>
              </a:rPr>
              <a:t> </a:t>
            </a:r>
            <a:r>
              <a:rPr lang="pt-BR" sz="2000" b="0" dirty="0" err="1">
                <a:latin typeface="Arial" charset="0"/>
              </a:rPr>
              <a:t>split</a:t>
            </a:r>
            <a:r>
              <a:rPr lang="pt-BR" sz="2000" b="0" dirty="0">
                <a:latin typeface="Arial" charset="0"/>
              </a:rPr>
              <a:t>: 1, 6 &amp; 8</a:t>
            </a:r>
          </a:p>
          <a:p>
            <a:endParaRPr lang="pt-BR" sz="1800" b="0" dirty="0">
              <a:latin typeface="Arial" charset="0"/>
            </a:endParaRPr>
          </a:p>
          <a:p>
            <a:pPr>
              <a:buFontTx/>
              <a:buChar char="•"/>
            </a:pPr>
            <a:r>
              <a:rPr lang="pt-BR" sz="1800" b="0" dirty="0">
                <a:latin typeface="Arial" charset="0"/>
              </a:rPr>
              <a:t> </a:t>
            </a:r>
            <a:r>
              <a:rPr lang="pt-BR" sz="2000" b="0" dirty="0" err="1">
                <a:latin typeface="Arial" charset="0"/>
              </a:rPr>
              <a:t>triad</a:t>
            </a:r>
            <a:r>
              <a:rPr lang="pt-BR" sz="2000" b="0" dirty="0">
                <a:latin typeface="Arial" charset="0"/>
              </a:rPr>
              <a:t>: 1, 5 &amp; 9</a:t>
            </a:r>
          </a:p>
          <a:p>
            <a:endParaRPr lang="pt-BR" sz="1800" b="0" dirty="0">
              <a:latin typeface="Arial" charset="0"/>
            </a:endParaRPr>
          </a:p>
          <a:p>
            <a:pPr>
              <a:buFontTx/>
              <a:buChar char="•"/>
            </a:pPr>
            <a:r>
              <a:rPr lang="pt-BR" sz="1800" b="0" dirty="0">
                <a:latin typeface="Arial" charset="0"/>
              </a:rPr>
              <a:t> </a:t>
            </a:r>
            <a:r>
              <a:rPr lang="pt-BR" sz="2000" b="0" dirty="0" err="1">
                <a:latin typeface="Arial" charset="0"/>
              </a:rPr>
              <a:t>analogicas</a:t>
            </a:r>
            <a:r>
              <a:rPr lang="pt-BR" sz="2000" b="0" dirty="0">
                <a:latin typeface="Arial" charset="0"/>
              </a:rPr>
              <a:t>: 12, 1 &amp; 2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/>
              <a:t>A cor no WebDesign</a:t>
            </a:r>
          </a:p>
        </p:txBody>
      </p:sp>
      <p:sp>
        <p:nvSpPr>
          <p:cNvPr id="44035" name="Rectangle 3"/>
          <p:cNvSpPr>
            <a:spLocks noGrp="1" noChangeArrowheads="1"/>
          </p:cNvSpPr>
          <p:nvPr>
            <p:ph idx="1"/>
          </p:nvPr>
        </p:nvSpPr>
        <p:spPr>
          <a:xfrm>
            <a:off x="677334" y="1412776"/>
            <a:ext cx="7693025" cy="4162425"/>
          </a:xfrm>
        </p:spPr>
        <p:txBody>
          <a:bodyPr/>
          <a:lstStyle/>
          <a:p>
            <a:pPr eaLnBrk="1" hangingPunct="1"/>
            <a:r>
              <a:rPr lang="pt-BR" dirty="0"/>
              <a:t>Informação em destaque</a:t>
            </a:r>
          </a:p>
          <a:p>
            <a:pPr eaLnBrk="1" hangingPunct="1"/>
            <a:r>
              <a:rPr lang="pt-BR" dirty="0"/>
              <a:t>Localizar a informação</a:t>
            </a:r>
          </a:p>
          <a:p>
            <a:pPr eaLnBrk="1" hangingPunct="1"/>
            <a:r>
              <a:rPr lang="pt-BR" dirty="0"/>
              <a:t>Classificar e reduzir a densidade de informação (usar uma cor ao lugar de informação textual)</a:t>
            </a:r>
          </a:p>
          <a:p>
            <a:pPr eaLnBrk="1" hangingPunct="1"/>
            <a:r>
              <a:rPr lang="pt-BR" dirty="0"/>
              <a:t>É mais rápido a identificar que houve mudança de caractere (alfanumérico ou de tamanho)</a:t>
            </a:r>
          </a:p>
          <a:p>
            <a:pPr eaLnBrk="1" hangingPunct="1">
              <a:buFontTx/>
              <a:buNone/>
            </a:pPr>
            <a:endParaRPr lang="pt-BR" dirty="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/>
              <a:t>Links</a:t>
            </a:r>
          </a:p>
        </p:txBody>
      </p:sp>
      <p:sp>
        <p:nvSpPr>
          <p:cNvPr id="45059" name="Rectangle 3"/>
          <p:cNvSpPr>
            <a:spLocks noGrp="1" noChangeArrowheads="1"/>
          </p:cNvSpPr>
          <p:nvPr>
            <p:ph idx="1"/>
          </p:nvPr>
        </p:nvSpPr>
        <p:spPr>
          <a:xfrm>
            <a:off x="1501602" y="1385074"/>
            <a:ext cx="7772400" cy="5230835"/>
          </a:xfrm>
        </p:spPr>
        <p:txBody>
          <a:bodyPr>
            <a:normAutofit lnSpcReduction="10000"/>
          </a:bodyPr>
          <a:lstStyle/>
          <a:p>
            <a:pPr eaLnBrk="1" hangingPunct="1"/>
            <a:r>
              <a:rPr lang="pt-BR" sz="2800" b="1" dirty="0"/>
              <a:t>Esquema de cores</a:t>
            </a:r>
            <a:br>
              <a:rPr lang="pt-BR" sz="2800" dirty="0"/>
            </a:br>
            <a:r>
              <a:rPr lang="pt-BR" sz="2800" dirty="0"/>
              <a:t>http://www.colorschemer.com/online.html</a:t>
            </a:r>
          </a:p>
          <a:p>
            <a:pPr eaLnBrk="1" hangingPunct="1"/>
            <a:r>
              <a:rPr lang="pt-BR" sz="2800" b="1" dirty="0" err="1"/>
              <a:t>Color</a:t>
            </a:r>
            <a:r>
              <a:rPr lang="pt-BR" sz="2800" b="1" dirty="0"/>
              <a:t> match</a:t>
            </a:r>
            <a:br>
              <a:rPr lang="pt-BR" sz="2800" dirty="0"/>
            </a:br>
            <a:r>
              <a:rPr lang="pt-BR" sz="2800" dirty="0"/>
              <a:t>http://www.colormatch.dk/</a:t>
            </a:r>
          </a:p>
          <a:p>
            <a:pPr eaLnBrk="1" hangingPunct="1"/>
            <a:r>
              <a:rPr lang="pt-BR" sz="2800" b="1" dirty="0"/>
              <a:t>Eric Meyer</a:t>
            </a:r>
            <a:br>
              <a:rPr lang="pt-BR" sz="2800" dirty="0"/>
            </a:br>
            <a:r>
              <a:rPr lang="pt-BR" sz="2800" dirty="0"/>
              <a:t> </a:t>
            </a:r>
            <a:r>
              <a:rPr lang="pt-BR" sz="2800" dirty="0">
                <a:hlinkClick r:id="rId2"/>
              </a:rPr>
              <a:t>http://meyerweb.com/eric/tools/color-blend/</a:t>
            </a:r>
            <a:endParaRPr lang="pt-BR" sz="2800" dirty="0"/>
          </a:p>
          <a:p>
            <a:pPr eaLnBrk="1" hangingPunct="1"/>
            <a:r>
              <a:rPr lang="pt-BR" sz="2800" b="1" dirty="0"/>
              <a:t>Adobe </a:t>
            </a:r>
            <a:r>
              <a:rPr lang="pt-BR" sz="2800" b="1" dirty="0" err="1"/>
              <a:t>Kule</a:t>
            </a:r>
            <a:br>
              <a:rPr lang="pt-BR" sz="2800" dirty="0"/>
            </a:br>
            <a:r>
              <a:rPr lang="pt-BR" sz="2800" dirty="0"/>
              <a:t>http://kuler.adobe.com/</a:t>
            </a:r>
          </a:p>
          <a:p>
            <a:pPr eaLnBrk="1" hangingPunct="1"/>
            <a:r>
              <a:rPr lang="pt-BR" sz="2800" b="1" dirty="0" err="1"/>
              <a:t>Colors</a:t>
            </a:r>
            <a:r>
              <a:rPr lang="pt-BR" sz="2800" b="1" dirty="0"/>
              <a:t> </a:t>
            </a:r>
            <a:r>
              <a:rPr lang="pt-BR" sz="2800" b="1" dirty="0" err="1"/>
              <a:t>Schemes</a:t>
            </a:r>
            <a:r>
              <a:rPr lang="pt-BR" sz="2800" b="1" dirty="0"/>
              <a:t> Designer</a:t>
            </a:r>
            <a:br>
              <a:rPr lang="pt-BR" sz="2800" dirty="0"/>
            </a:br>
            <a:r>
              <a:rPr lang="pt-BR" sz="2800" dirty="0"/>
              <a:t> http://colorschemedesigner.com/</a:t>
            </a:r>
          </a:p>
          <a:p>
            <a:pPr eaLnBrk="1" hangingPunct="1"/>
            <a:endParaRPr lang="pt-BR" sz="2800" dirty="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ChangeArrowheads="1"/>
          </p:cNvSpPr>
          <p:nvPr>
            <p:ph type="title"/>
          </p:nvPr>
        </p:nvSpPr>
        <p:spPr>
          <a:xfrm>
            <a:off x="298607" y="116632"/>
            <a:ext cx="8596668" cy="792088"/>
          </a:xfrm>
        </p:spPr>
        <p:txBody>
          <a:bodyPr/>
          <a:lstStyle/>
          <a:p>
            <a:pPr eaLnBrk="1" hangingPunct="1"/>
            <a:r>
              <a:rPr lang="pt-BR" dirty="0" err="1"/>
              <a:t>Shade</a:t>
            </a:r>
            <a:endParaRPr lang="pt-BR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550783"/>
            <a:ext cx="7380312" cy="4062707"/>
          </a:xfrm>
          <a:prstGeom prst="rect">
            <a:avLst/>
          </a:prstGeom>
          <a:ln>
            <a:solidFill>
              <a:schemeClr val="bg2">
                <a:lumMod val="5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CaixaDeTexto 4"/>
          <p:cNvSpPr txBox="1"/>
          <p:nvPr/>
        </p:nvSpPr>
        <p:spPr>
          <a:xfrm>
            <a:off x="1937792" y="6004912"/>
            <a:ext cx="65527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0" dirty="0"/>
              <a:t>http://jxnblk.com/shade/</a:t>
            </a:r>
          </a:p>
        </p:txBody>
      </p:sp>
    </p:spTree>
    <p:extLst>
      <p:ext uri="{BB962C8B-B14F-4D97-AF65-F5344CB8AC3E}">
        <p14:creationId xmlns:p14="http://schemas.microsoft.com/office/powerpoint/2010/main" val="291189847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/>
          <p:cNvSpPr txBox="1"/>
          <p:nvPr/>
        </p:nvSpPr>
        <p:spPr>
          <a:xfrm>
            <a:off x="1119903" y="6219684"/>
            <a:ext cx="65527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0" dirty="0" err="1"/>
              <a:t>http</a:t>
            </a:r>
            <a:r>
              <a:rPr lang="pt-BR" b="0" dirty="0"/>
              <a:t>://</a:t>
            </a:r>
            <a:r>
              <a:rPr lang="pt-BR" b="0" dirty="0" err="1"/>
              <a:t>designspiration.net</a:t>
            </a:r>
            <a:endParaRPr lang="pt-BR" b="0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376" y="0"/>
            <a:ext cx="7199643" cy="5816272"/>
          </a:xfrm>
          <a:prstGeom prst="rect">
            <a:avLst/>
          </a:prstGeom>
        </p:spPr>
      </p:pic>
      <p:sp>
        <p:nvSpPr>
          <p:cNvPr id="45058" name="Rectangle 2"/>
          <p:cNvSpPr>
            <a:spLocks noGrp="1" noChangeArrowheads="1"/>
          </p:cNvSpPr>
          <p:nvPr>
            <p:ph type="title"/>
          </p:nvPr>
        </p:nvSpPr>
        <p:spPr>
          <a:xfrm>
            <a:off x="4943872" y="404664"/>
            <a:ext cx="4357233" cy="792088"/>
          </a:xfrm>
        </p:spPr>
        <p:txBody>
          <a:bodyPr/>
          <a:lstStyle/>
          <a:p>
            <a:r>
              <a:rPr lang="pt-BR" dirty="0" err="1"/>
              <a:t>Designspiration.net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4315636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ChangeArrowheads="1"/>
          </p:cNvSpPr>
          <p:nvPr>
            <p:ph type="title"/>
          </p:nvPr>
        </p:nvSpPr>
        <p:spPr>
          <a:xfrm>
            <a:off x="298607" y="116632"/>
            <a:ext cx="8596668" cy="792088"/>
          </a:xfrm>
        </p:spPr>
        <p:txBody>
          <a:bodyPr>
            <a:normAutofit fontScale="90000"/>
          </a:bodyPr>
          <a:lstStyle/>
          <a:p>
            <a:r>
              <a:rPr lang="pt-BR" dirty="0" err="1"/>
              <a:t>Paletton.com</a:t>
            </a:r>
            <a:br>
              <a:rPr lang="pt-BR" dirty="0"/>
            </a:br>
            <a:endParaRPr lang="pt-BR" dirty="0"/>
          </a:p>
        </p:txBody>
      </p:sp>
      <p:sp>
        <p:nvSpPr>
          <p:cNvPr id="5" name="CaixaDeTexto 4"/>
          <p:cNvSpPr txBox="1"/>
          <p:nvPr/>
        </p:nvSpPr>
        <p:spPr>
          <a:xfrm>
            <a:off x="3076273" y="6229648"/>
            <a:ext cx="32221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0" dirty="0" err="1"/>
              <a:t>http</a:t>
            </a:r>
            <a:r>
              <a:rPr lang="pt-BR" b="0" dirty="0"/>
              <a:t>://</a:t>
            </a:r>
            <a:r>
              <a:rPr lang="pt-BR" b="0" dirty="0" err="1"/>
              <a:t>paletton.com</a:t>
            </a:r>
            <a:endParaRPr lang="pt-BR" b="0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408" y="692696"/>
            <a:ext cx="7839835" cy="5422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59035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/>
          <p:cNvSpPr txBox="1"/>
          <p:nvPr/>
        </p:nvSpPr>
        <p:spPr>
          <a:xfrm>
            <a:off x="1271464" y="6237312"/>
            <a:ext cx="59997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0" dirty="0" err="1"/>
              <a:t>http</a:t>
            </a:r>
            <a:r>
              <a:rPr lang="pt-BR" b="0" dirty="0"/>
              <a:t>://</a:t>
            </a:r>
            <a:r>
              <a:rPr lang="pt-BR" b="0" dirty="0" err="1"/>
              <a:t>webaim.org</a:t>
            </a:r>
            <a:r>
              <a:rPr lang="pt-BR" b="0" dirty="0"/>
              <a:t>/</a:t>
            </a:r>
            <a:r>
              <a:rPr lang="pt-BR" b="0" dirty="0" err="1"/>
              <a:t>resources</a:t>
            </a:r>
            <a:r>
              <a:rPr lang="pt-BR" b="0" dirty="0"/>
              <a:t>/</a:t>
            </a:r>
            <a:r>
              <a:rPr lang="pt-BR" b="0" dirty="0" err="1"/>
              <a:t>contrastchecker</a:t>
            </a:r>
            <a:r>
              <a:rPr lang="pt-BR" b="0" dirty="0"/>
              <a:t>/</a:t>
            </a: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272" y="188640"/>
            <a:ext cx="7008016" cy="5560079"/>
          </a:xfrm>
          <a:prstGeom prst="rect">
            <a:avLst/>
          </a:prstGeom>
        </p:spPr>
      </p:pic>
      <p:sp>
        <p:nvSpPr>
          <p:cNvPr id="45058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0" y="332656"/>
            <a:ext cx="2845065" cy="792088"/>
          </a:xfrm>
        </p:spPr>
        <p:txBody>
          <a:bodyPr>
            <a:normAutofit fontScale="90000"/>
          </a:bodyPr>
          <a:lstStyle/>
          <a:p>
            <a:r>
              <a:rPr lang="pt-BR" dirty="0" err="1"/>
              <a:t>Webaim.org</a:t>
            </a:r>
            <a:br>
              <a:rPr lang="pt-BR" dirty="0"/>
            </a:b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1041702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 dirty="0" err="1"/>
              <a:t>Colorable</a:t>
            </a:r>
            <a:endParaRPr lang="pt-BR" dirty="0"/>
          </a:p>
        </p:txBody>
      </p:sp>
      <p:sp>
        <p:nvSpPr>
          <p:cNvPr id="5" name="CaixaDeTexto 4"/>
          <p:cNvSpPr txBox="1"/>
          <p:nvPr/>
        </p:nvSpPr>
        <p:spPr>
          <a:xfrm>
            <a:off x="1699304" y="6138555"/>
            <a:ext cx="65527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0" dirty="0" err="1"/>
              <a:t>https</a:t>
            </a:r>
            <a:r>
              <a:rPr lang="pt-BR" b="0" dirty="0"/>
              <a:t>://</a:t>
            </a:r>
            <a:r>
              <a:rPr lang="pt-BR" b="0" dirty="0" err="1"/>
              <a:t>colorable.jxnblk.com</a:t>
            </a:r>
            <a:r>
              <a:rPr lang="pt-BR" b="0" dirty="0"/>
              <a:t>/2c7dc3/29d6c7</a:t>
            </a:r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416" y="1238786"/>
            <a:ext cx="7412616" cy="4958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9951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/>
              <a:t>Sistemas de cores</a:t>
            </a:r>
          </a:p>
        </p:txBody>
      </p:sp>
      <p:pic>
        <p:nvPicPr>
          <p:cNvPr id="3" name="rgb-vs-cmyk-comparaca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02452" y="1953727"/>
            <a:ext cx="8571550" cy="4047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251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title"/>
          </p:nvPr>
        </p:nvSpPr>
        <p:spPr>
          <a:xfrm>
            <a:off x="191344" y="200756"/>
            <a:ext cx="12192000" cy="692696"/>
          </a:xfrm>
        </p:spPr>
        <p:txBody>
          <a:bodyPr/>
          <a:lstStyle/>
          <a:p>
            <a:pPr eaLnBrk="1" hangingPunct="1"/>
            <a:r>
              <a:rPr lang="pt-BR"/>
              <a:t>Dicas</a:t>
            </a:r>
          </a:p>
        </p:txBody>
      </p:sp>
      <p:sp>
        <p:nvSpPr>
          <p:cNvPr id="46083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981799" y="1288256"/>
            <a:ext cx="6754813" cy="4114800"/>
          </a:xfrm>
        </p:spPr>
        <p:txBody>
          <a:bodyPr/>
          <a:lstStyle/>
          <a:p>
            <a:pPr marL="457200" indent="-457200">
              <a:spcBef>
                <a:spcPct val="100000"/>
              </a:spcBef>
              <a:buFont typeface="Wingdings" pitchFamily="2" charset="2"/>
              <a:buAutoNum type="arabicPeriod"/>
            </a:pPr>
            <a:r>
              <a:rPr lang="pt-BR" sz="2800" dirty="0"/>
              <a:t>A concepção de uma interface deveria se fazer primeiro em monocromático</a:t>
            </a:r>
          </a:p>
          <a:p>
            <a:pPr marL="457200" indent="-457200">
              <a:spcBef>
                <a:spcPct val="100000"/>
              </a:spcBef>
              <a:buFont typeface="Wingdings" pitchFamily="2" charset="2"/>
              <a:buAutoNum type="arabicPeriod"/>
            </a:pPr>
            <a:r>
              <a:rPr lang="pt-BR" sz="2800" dirty="0"/>
              <a:t>Usar a cor para atrair a atenção, organizar ou estabelecer relações</a:t>
            </a:r>
          </a:p>
        </p:txBody>
      </p:sp>
      <p:pic>
        <p:nvPicPr>
          <p:cNvPr id="46084" name="Picture 4" descr="psychoco2_2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 cstate="print"/>
          <a:srcRect/>
          <a:stretch>
            <a:fillRect/>
          </a:stretch>
        </p:blipFill>
        <p:spPr>
          <a:xfrm>
            <a:off x="5015880" y="4149080"/>
            <a:ext cx="3770312" cy="2008188"/>
          </a:xfrm>
          <a:noFill/>
          <a:ln w="19050">
            <a:solidFill>
              <a:srgbClr val="000000"/>
            </a:solidFill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/>
          <p:cNvSpPr/>
          <p:nvPr/>
        </p:nvSpPr>
        <p:spPr bwMode="auto">
          <a:xfrm>
            <a:off x="1524000" y="1142984"/>
            <a:ext cx="9144000" cy="5715016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471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/>
              <a:t>Dicas II</a:t>
            </a:r>
          </a:p>
        </p:txBody>
      </p:sp>
      <p:sp>
        <p:nvSpPr>
          <p:cNvPr id="47107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885825" y="855795"/>
            <a:ext cx="7191375" cy="4114800"/>
          </a:xfrm>
        </p:spPr>
        <p:txBody>
          <a:bodyPr/>
          <a:lstStyle/>
          <a:p>
            <a:pPr eaLnBrk="1" hangingPunct="1"/>
            <a:r>
              <a:rPr lang="pt-BR" sz="2800"/>
              <a:t>Usar a cor para facilitar a pesquisa de informação</a:t>
            </a:r>
          </a:p>
        </p:txBody>
      </p:sp>
      <p:pic>
        <p:nvPicPr>
          <p:cNvPr id="47109" name="Picture 5" descr="google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 cstate="print"/>
          <a:stretch>
            <a:fillRect/>
          </a:stretch>
        </p:blipFill>
        <p:spPr>
          <a:xfrm>
            <a:off x="5540375" y="2581274"/>
            <a:ext cx="4187060" cy="2863949"/>
          </a:xfrm>
          <a:noFill/>
          <a:ln w="12700">
            <a:solidFill>
              <a:srgbClr val="000000"/>
            </a:solidFill>
          </a:ln>
        </p:spPr>
      </p:pic>
      <p:pic>
        <p:nvPicPr>
          <p:cNvPr id="47108" name="Picture 4" descr="psychoco2_3"/>
          <p:cNvPicPr>
            <a:picLocks noGrp="1" noChangeAspect="1" noChangeArrowheads="1"/>
          </p:cNvPicPr>
          <p:nvPr>
            <p:ph idx="4294967295"/>
          </p:nvPr>
        </p:nvPicPr>
        <p:blipFill>
          <a:blip r:embed="rId3" cstate="print"/>
          <a:srcRect/>
          <a:stretch>
            <a:fillRect/>
          </a:stretch>
        </p:blipFill>
        <p:spPr>
          <a:xfrm>
            <a:off x="885825" y="2581275"/>
            <a:ext cx="4290560" cy="2863949"/>
          </a:xfrm>
          <a:noFill/>
          <a:ln w="19050">
            <a:solidFill>
              <a:srgbClr val="000000"/>
            </a:solidFill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/>
              <a:t>Dicas (p. III)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709613" y="885031"/>
            <a:ext cx="7191375" cy="1177925"/>
          </a:xfrm>
        </p:spPr>
        <p:txBody>
          <a:bodyPr/>
          <a:lstStyle/>
          <a:p>
            <a:pPr eaLnBrk="1" hangingPunct="1"/>
            <a:r>
              <a:rPr lang="pt-BR" sz="2800" dirty="0"/>
              <a:t>Evita de usar a cor de maneira arbitraria</a:t>
            </a:r>
          </a:p>
        </p:txBody>
      </p:sp>
      <p:pic>
        <p:nvPicPr>
          <p:cNvPr id="48132" name="Picture 4" descr="psychoco2_4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 cstate="print"/>
          <a:srcRect/>
          <a:stretch>
            <a:fillRect/>
          </a:stretch>
        </p:blipFill>
        <p:spPr>
          <a:xfrm>
            <a:off x="1055440" y="1628800"/>
            <a:ext cx="6408712" cy="4467407"/>
          </a:xfrm>
          <a:noFill/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/>
              <a:t>Dicas design</a:t>
            </a:r>
          </a:p>
        </p:txBody>
      </p:sp>
      <p:sp>
        <p:nvSpPr>
          <p:cNvPr id="50179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479376" y="928742"/>
            <a:ext cx="6756400" cy="2609850"/>
          </a:xfrm>
        </p:spPr>
        <p:txBody>
          <a:bodyPr/>
          <a:lstStyle/>
          <a:p>
            <a:pPr eaLnBrk="1" hangingPunct="1"/>
            <a:r>
              <a:rPr lang="pt-BR" sz="2800" dirty="0"/>
              <a:t>Não usa a cor como só forma de codificação da informação</a:t>
            </a:r>
          </a:p>
          <a:p>
            <a:pPr eaLnBrk="1" hangingPunct="1"/>
            <a:r>
              <a:rPr lang="pt-BR" sz="2800" dirty="0" err="1"/>
              <a:t>Coherencia</a:t>
            </a:r>
            <a:r>
              <a:rPr lang="pt-BR" sz="2800" dirty="0"/>
              <a:t> com cultura, normas das cores</a:t>
            </a:r>
          </a:p>
        </p:txBody>
      </p:sp>
      <p:graphicFrame>
        <p:nvGraphicFramePr>
          <p:cNvPr id="34837" name="Group 21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606088080"/>
              </p:ext>
            </p:extLst>
          </p:nvPr>
        </p:nvGraphicFramePr>
        <p:xfrm>
          <a:off x="983407" y="3212976"/>
          <a:ext cx="7128817" cy="2520279"/>
        </p:xfrm>
        <a:graphic>
          <a:graphicData uri="http://schemas.openxmlformats.org/drawingml/2006/table">
            <a:tbl>
              <a:tblPr/>
              <a:tblGrid>
                <a:gridCol w="7225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062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3067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pt-BR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CC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t-B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Permissão, funcionando, seguro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3067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pt-BR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33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t-B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Stop, perigo, urgente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2825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pt-BR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t-B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Cuidado, alerta, morna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3067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pt-BR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66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t-BR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Frio, desligado, apagado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/>
          <p:cNvSpPr>
            <a:spLocks noGrp="1" noChangeArrowheads="1"/>
          </p:cNvSpPr>
          <p:nvPr>
            <p:ph type="title"/>
          </p:nvPr>
        </p:nvSpPr>
        <p:spPr>
          <a:xfrm>
            <a:off x="479376" y="332656"/>
            <a:ext cx="8596668" cy="1320800"/>
          </a:xfrm>
        </p:spPr>
        <p:txBody>
          <a:bodyPr/>
          <a:lstStyle/>
          <a:p>
            <a:pPr eaLnBrk="1" hangingPunct="1"/>
            <a:r>
              <a:rPr lang="pt-BR"/>
              <a:t>Dicas design</a:t>
            </a:r>
          </a:p>
        </p:txBody>
      </p:sp>
      <p:sp>
        <p:nvSpPr>
          <p:cNvPr id="51203" name="Rectangle 3"/>
          <p:cNvSpPr>
            <a:spLocks noGrp="1" noChangeArrowheads="1"/>
          </p:cNvSpPr>
          <p:nvPr>
            <p:ph idx="1"/>
          </p:nvPr>
        </p:nvSpPr>
        <p:spPr>
          <a:xfrm>
            <a:off x="479376" y="1484784"/>
            <a:ext cx="8596668" cy="1628451"/>
          </a:xfrm>
        </p:spPr>
        <p:txBody>
          <a:bodyPr/>
          <a:lstStyle/>
          <a:p>
            <a:pPr eaLnBrk="1" hangingPunct="1"/>
            <a:r>
              <a:rPr lang="pt-BR" dirty="0"/>
              <a:t>Números de cores: 6, ideal 4</a:t>
            </a:r>
          </a:p>
          <a:p>
            <a:pPr eaLnBrk="1" hangingPunct="1"/>
            <a:r>
              <a:rPr lang="pt-BR" dirty="0"/>
              <a:t>Se as cores importantes, poucas contrastadas, usar legendas</a:t>
            </a:r>
          </a:p>
          <a:p>
            <a:pPr eaLnBrk="1" hangingPunct="1"/>
            <a:r>
              <a:rPr lang="pt-BR" dirty="0"/>
              <a:t>Usar contrastadas para mostrar diferencias e pouco contrastadas para mostrar semelhanças</a:t>
            </a: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/>
          <p:cNvSpPr/>
          <p:nvPr/>
        </p:nvSpPr>
        <p:spPr bwMode="auto">
          <a:xfrm>
            <a:off x="1524000" y="1142984"/>
            <a:ext cx="9144000" cy="5715016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522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/>
              <a:t>Fundo - Texto</a:t>
            </a:r>
          </a:p>
        </p:txBody>
      </p:sp>
      <p:pic>
        <p:nvPicPr>
          <p:cNvPr id="52227" name="Picture 3" descr="Fond-texto-ok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 cstate="print"/>
          <a:srcRect/>
          <a:stretch>
            <a:fillRect/>
          </a:stretch>
        </p:blipFill>
        <p:spPr>
          <a:xfrm>
            <a:off x="2846388" y="1484313"/>
            <a:ext cx="2563812" cy="3816350"/>
          </a:xfrm>
          <a:noFill/>
        </p:spPr>
      </p:pic>
      <p:pic>
        <p:nvPicPr>
          <p:cNvPr id="52228" name="Picture 4" descr="Fond-texto-nao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 cstate="print"/>
          <a:srcRect/>
          <a:stretch>
            <a:fillRect/>
          </a:stretch>
        </p:blipFill>
        <p:spPr>
          <a:xfrm>
            <a:off x="6427788" y="2203450"/>
            <a:ext cx="2660650" cy="2947988"/>
          </a:xfrm>
          <a:noFill/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err="1">
                <a:latin typeface="Helvetica" charset="0"/>
              </a:rPr>
              <a:t>Simple</a:t>
            </a:r>
            <a:r>
              <a:rPr lang="pt-BR" dirty="0">
                <a:latin typeface="Helvetica" charset="0"/>
              </a:rPr>
              <a:t> Web </a:t>
            </a:r>
            <a:r>
              <a:rPr lang="pt-BR" dirty="0" err="1">
                <a:latin typeface="Helvetica" charset="0"/>
              </a:rPr>
              <a:t>Developer’s</a:t>
            </a:r>
            <a:r>
              <a:rPr lang="pt-BR" dirty="0">
                <a:latin typeface="Helvetica" charset="0"/>
              </a:rPr>
              <a:t> </a:t>
            </a:r>
            <a:r>
              <a:rPr lang="pt-BR" dirty="0" err="1">
                <a:latin typeface="Helvetica" charset="0"/>
              </a:rPr>
              <a:t>Guide</a:t>
            </a:r>
            <a:r>
              <a:rPr lang="pt-BR" dirty="0">
                <a:latin typeface="Helvetica" charset="0"/>
              </a:rPr>
              <a:t> </a:t>
            </a:r>
            <a:r>
              <a:rPr lang="pt-BR" dirty="0" err="1">
                <a:latin typeface="Helvetica" charset="0"/>
              </a:rPr>
              <a:t>To</a:t>
            </a:r>
            <a:r>
              <a:rPr lang="pt-BR" dirty="0">
                <a:latin typeface="Helvetica" charset="0"/>
              </a:rPr>
              <a:t> Color</a:t>
            </a:r>
            <a:br>
              <a:rPr lang="pt-BR" dirty="0">
                <a:latin typeface="Helvetica" charset="0"/>
              </a:rPr>
            </a:br>
            <a:r>
              <a:rPr lang="pt-BR" dirty="0" err="1"/>
              <a:t>undo</a:t>
            </a:r>
            <a:endParaRPr lang="pt-BR" dirty="0"/>
          </a:p>
        </p:txBody>
      </p:sp>
      <p:sp>
        <p:nvSpPr>
          <p:cNvPr id="4" name="Retângulo 3"/>
          <p:cNvSpPr/>
          <p:nvPr/>
        </p:nvSpPr>
        <p:spPr>
          <a:xfrm>
            <a:off x="839416" y="2204864"/>
            <a:ext cx="8434586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b="0" dirty="0">
                <a:solidFill>
                  <a:srgbClr val="353535"/>
                </a:solidFill>
                <a:latin typeface="Helvetica" charset="0"/>
              </a:rPr>
              <a:t>Exercício – Fazer o Tutorial </a:t>
            </a:r>
            <a:r>
              <a:rPr lang="pt-BR" b="0" dirty="0" err="1">
                <a:solidFill>
                  <a:srgbClr val="353535"/>
                </a:solidFill>
                <a:latin typeface="Helvetica" charset="0"/>
              </a:rPr>
              <a:t>Abixo</a:t>
            </a:r>
            <a:endParaRPr lang="pt-BR" b="0" dirty="0">
              <a:solidFill>
                <a:srgbClr val="353535"/>
              </a:solidFill>
              <a:latin typeface="Helvetica" charset="0"/>
            </a:endParaRPr>
          </a:p>
          <a:p>
            <a:endParaRPr lang="pt-BR" b="0" dirty="0">
              <a:solidFill>
                <a:srgbClr val="353535"/>
              </a:solidFill>
              <a:latin typeface="Helvetica" charset="0"/>
            </a:endParaRPr>
          </a:p>
          <a:p>
            <a:endParaRPr lang="pt-BR" b="0" dirty="0">
              <a:solidFill>
                <a:srgbClr val="353535"/>
              </a:solidFill>
              <a:latin typeface="Helvetica" charset="0"/>
            </a:endParaRPr>
          </a:p>
          <a:p>
            <a:r>
              <a:rPr lang="pt-BR" b="0" dirty="0">
                <a:solidFill>
                  <a:srgbClr val="353535"/>
                </a:solidFill>
                <a:latin typeface="Helvetica" charset="0"/>
              </a:rPr>
              <a:t>https://www.smashingmagazine.com/2016/04/web-developer-guide-color/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520953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 dirty="0"/>
              <a:t>Qual é a cor?</a:t>
            </a:r>
          </a:p>
        </p:txBody>
      </p:sp>
      <p:pic>
        <p:nvPicPr>
          <p:cNvPr id="1026" name="Picture 2" descr="http://img.ibxk.com.br/2015/02/27/27131616986560.jpg?w=104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3362" y="1556792"/>
            <a:ext cx="6286500" cy="31813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ixaDeTexto 3"/>
          <p:cNvSpPr txBox="1"/>
          <p:nvPr/>
        </p:nvSpPr>
        <p:spPr>
          <a:xfrm>
            <a:off x="1127448" y="5283718"/>
            <a:ext cx="79208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0" dirty="0"/>
              <a:t>http://www.tecmundo.com.br/internet/75629-entenda-pessoas-veem-tal-vestido-outra-cor.htm</a:t>
            </a:r>
          </a:p>
        </p:txBody>
      </p:sp>
    </p:spTree>
    <p:extLst>
      <p:ext uri="{BB962C8B-B14F-4D97-AF65-F5344CB8AC3E}">
        <p14:creationId xmlns:p14="http://schemas.microsoft.com/office/powerpoint/2010/main" val="20335533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/>
              <a:t>Sistemas de cores</a:t>
            </a:r>
          </a:p>
        </p:txBody>
      </p:sp>
      <p:pic>
        <p:nvPicPr>
          <p:cNvPr id="4" name="rgb-vs-cmyk-conversa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9050" y="1270000"/>
            <a:ext cx="9073235" cy="4284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2189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/>
              <a:t>Additive –substractive color</a:t>
            </a: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71464" y="1556792"/>
            <a:ext cx="6447039" cy="37444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>
          <a:xfrm>
            <a:off x="335360" y="199194"/>
            <a:ext cx="8596668" cy="1320800"/>
          </a:xfrm>
        </p:spPr>
        <p:txBody>
          <a:bodyPr/>
          <a:lstStyle/>
          <a:p>
            <a:pPr eaLnBrk="1" hangingPunct="1"/>
            <a:r>
              <a:rPr lang="pt-BR" dirty="0" err="1"/>
              <a:t>Additive</a:t>
            </a:r>
            <a:r>
              <a:rPr lang="pt-BR" dirty="0"/>
              <a:t> - </a:t>
            </a:r>
            <a:r>
              <a:rPr lang="pt-BR" dirty="0" err="1"/>
              <a:t>Substractive</a:t>
            </a:r>
            <a:endParaRPr lang="pt-BR" dirty="0"/>
          </a:p>
        </p:txBody>
      </p:sp>
      <p:pic>
        <p:nvPicPr>
          <p:cNvPr id="9219" name="Picture 3" descr="rgb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 cstate="print"/>
          <a:srcRect/>
          <a:stretch>
            <a:fillRect/>
          </a:stretch>
        </p:blipFill>
        <p:spPr>
          <a:xfrm>
            <a:off x="191344" y="859594"/>
            <a:ext cx="5606571" cy="3743647"/>
          </a:xfrm>
          <a:noFill/>
        </p:spPr>
      </p:pic>
      <p:pic>
        <p:nvPicPr>
          <p:cNvPr id="9220" name="Picture 4" descr="cmyk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 cstate="print"/>
          <a:stretch>
            <a:fillRect/>
          </a:stretch>
        </p:blipFill>
        <p:spPr>
          <a:xfrm>
            <a:off x="5392739" y="3069903"/>
            <a:ext cx="5311773" cy="3546838"/>
          </a:xfrm>
          <a:noFill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 sz="quarter"/>
          </p:nvPr>
        </p:nvSpPr>
        <p:spPr/>
        <p:txBody>
          <a:bodyPr/>
          <a:lstStyle/>
          <a:p>
            <a:pPr eaLnBrk="1" hangingPunct="1"/>
            <a:r>
              <a:rPr lang="pt-BR"/>
              <a:t>CMYK</a:t>
            </a:r>
          </a:p>
        </p:txBody>
      </p:sp>
      <p:pic>
        <p:nvPicPr>
          <p:cNvPr id="10243" name="Picture 3" descr="cmyk"/>
          <p:cNvPicPr>
            <a:picLocks noGrp="1" noChangeAspect="1" noChangeArrowheads="1"/>
          </p:cNvPicPr>
          <p:nvPr>
            <p:ph sz="quarter" idx="1"/>
          </p:nvPr>
        </p:nvPicPr>
        <p:blipFill>
          <a:blip r:embed="rId2" cstate="print"/>
          <a:stretch>
            <a:fillRect/>
          </a:stretch>
        </p:blipFill>
        <p:spPr>
          <a:xfrm>
            <a:off x="488054" y="1125538"/>
            <a:ext cx="2910782" cy="2890568"/>
          </a:xfrm>
          <a:noFill/>
        </p:spPr>
      </p:pic>
      <p:pic>
        <p:nvPicPr>
          <p:cNvPr id="10244" name="Picture 4" descr="puntos"/>
          <p:cNvPicPr>
            <a:picLocks noGrp="1" noChangeAspect="1" noChangeArrowheads="1"/>
          </p:cNvPicPr>
          <p:nvPr>
            <p:ph sz="quarter" idx="2"/>
          </p:nvPr>
        </p:nvPicPr>
        <p:blipFill>
          <a:blip r:embed="rId3" cstate="print"/>
          <a:srcRect/>
          <a:stretch>
            <a:fillRect/>
          </a:stretch>
        </p:blipFill>
        <p:spPr>
          <a:xfrm>
            <a:off x="4273550" y="1289130"/>
            <a:ext cx="2327275" cy="2527300"/>
          </a:xfrm>
          <a:noFill/>
        </p:spPr>
      </p:pic>
      <p:pic>
        <p:nvPicPr>
          <p:cNvPr id="10245" name="Picture 5" descr="cor01"/>
          <p:cNvPicPr>
            <a:picLocks noGrp="1" noChangeAspect="1" noChangeArrowheads="1"/>
          </p:cNvPicPr>
          <p:nvPr>
            <p:ph sz="quarter" idx="3"/>
          </p:nvPr>
        </p:nvPicPr>
        <p:blipFill>
          <a:blip r:embed="rId4" cstate="print"/>
          <a:srcRect/>
          <a:stretch>
            <a:fillRect/>
          </a:stretch>
        </p:blipFill>
        <p:spPr>
          <a:xfrm>
            <a:off x="488054" y="4567119"/>
            <a:ext cx="1789131" cy="1776706"/>
          </a:xfrm>
          <a:noFill/>
        </p:spPr>
      </p:pic>
      <p:pic>
        <p:nvPicPr>
          <p:cNvPr id="10246" name="Picture 6" descr="cor02"/>
          <p:cNvPicPr>
            <a:picLocks noGrp="1" noChangeAspect="1" noChangeArrowheads="1"/>
          </p:cNvPicPr>
          <p:nvPr>
            <p:ph sz="quarter" idx="4"/>
          </p:nvPr>
        </p:nvPicPr>
        <p:blipFill>
          <a:blip r:embed="rId5" cstate="print"/>
          <a:srcRect/>
          <a:stretch>
            <a:fillRect/>
          </a:stretch>
        </p:blipFill>
        <p:spPr>
          <a:xfrm>
            <a:off x="2433682" y="4567119"/>
            <a:ext cx="1789131" cy="1776706"/>
          </a:xfrm>
          <a:noFill/>
        </p:spPr>
      </p:pic>
      <p:pic>
        <p:nvPicPr>
          <p:cNvPr id="10247" name="Picture 7" descr="cor03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4488696" y="4567119"/>
            <a:ext cx="1789131" cy="17767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48" name="Picture 8" descr="cor04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6536726" y="4567119"/>
            <a:ext cx="1789131" cy="17767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253" name="Oval 13"/>
          <p:cNvSpPr>
            <a:spLocks noChangeArrowheads="1"/>
          </p:cNvSpPr>
          <p:nvPr/>
        </p:nvSpPr>
        <p:spPr bwMode="auto">
          <a:xfrm>
            <a:off x="4295775" y="3068639"/>
            <a:ext cx="863600" cy="865187"/>
          </a:xfrm>
          <a:prstGeom prst="ellipse">
            <a:avLst/>
          </a:prstGeom>
          <a:noFill/>
          <a:ln w="76200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endParaRPr lang="pt-BR"/>
          </a:p>
        </p:txBody>
      </p:sp>
      <p:sp>
        <p:nvSpPr>
          <p:cNvPr id="10254" name="Line 14"/>
          <p:cNvSpPr>
            <a:spLocks noChangeShapeType="1"/>
          </p:cNvSpPr>
          <p:nvPr/>
        </p:nvSpPr>
        <p:spPr bwMode="auto">
          <a:xfrm>
            <a:off x="3398836" y="2564904"/>
            <a:ext cx="896939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pt-BR"/>
          </a:p>
        </p:txBody>
      </p:sp>
      <p:sp>
        <p:nvSpPr>
          <p:cNvPr id="17" name="Line 14"/>
          <p:cNvSpPr>
            <a:spLocks noChangeShapeType="1"/>
          </p:cNvSpPr>
          <p:nvPr/>
        </p:nvSpPr>
        <p:spPr bwMode="auto">
          <a:xfrm flipH="1">
            <a:off x="2081828" y="3717032"/>
            <a:ext cx="2208388" cy="850086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pt-BR"/>
          </a:p>
        </p:txBody>
      </p:sp>
      <p:sp>
        <p:nvSpPr>
          <p:cNvPr id="18" name="Line 14"/>
          <p:cNvSpPr>
            <a:spLocks noChangeShapeType="1"/>
          </p:cNvSpPr>
          <p:nvPr/>
        </p:nvSpPr>
        <p:spPr bwMode="auto">
          <a:xfrm flipH="1">
            <a:off x="3325062" y="3816430"/>
            <a:ext cx="1856538" cy="750687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pt-BR"/>
          </a:p>
        </p:txBody>
      </p:sp>
      <p:sp>
        <p:nvSpPr>
          <p:cNvPr id="19" name="Line 14"/>
          <p:cNvSpPr>
            <a:spLocks noChangeShapeType="1"/>
          </p:cNvSpPr>
          <p:nvPr/>
        </p:nvSpPr>
        <p:spPr bwMode="auto">
          <a:xfrm>
            <a:off x="5856025" y="3766731"/>
            <a:ext cx="2208388" cy="850086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pt-BR"/>
          </a:p>
        </p:txBody>
      </p:sp>
      <p:sp>
        <p:nvSpPr>
          <p:cNvPr id="20" name="Line 14"/>
          <p:cNvSpPr>
            <a:spLocks noChangeShapeType="1"/>
          </p:cNvSpPr>
          <p:nvPr/>
        </p:nvSpPr>
        <p:spPr bwMode="auto">
          <a:xfrm flipH="1">
            <a:off x="5114193" y="3816428"/>
            <a:ext cx="496154" cy="747794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pt-BR"/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UIDATA" val="&lt;database version=&quot;8.0&quot;&gt;&lt;object type=&quot;1&quot; unique_id=&quot;10001&quot;&gt;&lt;object type=&quot;2&quot; unique_id=&quot;10002&quot;&gt;&lt;object type=&quot;3&quot; unique_id=&quot;10003&quot;&gt;&lt;property id=&quot;20148&quot; value=&quot;5&quot;/&gt;&lt;property id=&quot;20300&quot; value=&quot;Slide 1&quot;/&gt;&lt;property id=&quot;20307&quot; value=&quot;305&quot;/&gt;&lt;/object&gt;&lt;object type=&quot;3&quot; unique_id=&quot;10004&quot;&gt;&lt;property id=&quot;20148&quot; value=&quot;5&quot;/&gt;&lt;property id=&quot;20300&quot; value=&quot;Slide 2 - &amp;quot;A noção de Cor&amp;quot;&quot;/&gt;&lt;property id=&quot;20307&quot; value=&quot;257&quot;/&gt;&lt;/object&gt;&lt;object type=&quot;3&quot; unique_id=&quot;10005&quot;&gt;&lt;property id=&quot;20148&quot; value=&quot;5&quot;/&gt;&lt;property id=&quot;20300&quot; value=&quot;Slide 3 - &amp;quot;Sistemas de cores&amp;quot;&quot;/&gt;&lt;property id=&quot;20307&quot; value=&quot;258&quot;/&gt;&lt;/object&gt;&lt;object type=&quot;3&quot; unique_id=&quot;10006&quot;&gt;&lt;property id=&quot;20148&quot; value=&quot;5&quot;/&gt;&lt;property id=&quot;20300&quot; value=&quot;Slide 4 - &amp;quot;RGB (additive color)&amp;quot;&quot;/&gt;&lt;property id=&quot;20307&quot; value=&quot;259&quot;/&gt;&lt;/object&gt;&lt;object type=&quot;3&quot; unique_id=&quot;10007&quot;&gt;&lt;property id=&quot;20148&quot; value=&quot;5&quot;/&gt;&lt;property id=&quot;20300&quot; value=&quot;Slide 5 - &amp;quot;CMYK (substractiv color)&amp;quot;&quot;/&gt;&lt;property id=&quot;20307&quot; value=&quot;260&quot;/&gt;&lt;/object&gt;&lt;object type=&quot;3&quot; unique_id=&quot;10008&quot;&gt;&lt;property id=&quot;20148&quot; value=&quot;5&quot;/&gt;&lt;property id=&quot;20300&quot; value=&quot;Slide 6 - &amp;quot;Additive –substractive color&amp;quot;&quot;/&gt;&lt;property id=&quot;20307&quot; value=&quot;261&quot;/&gt;&lt;/object&gt;&lt;object type=&quot;3&quot; unique_id=&quot;10009&quot;&gt;&lt;property id=&quot;20148&quot; value=&quot;5&quot;/&gt;&lt;property id=&quot;20300&quot; value=&quot;Slide 7 - &amp;quot;Additive - Substractive&amp;quot;&quot;/&gt;&lt;property id=&quot;20307&quot; value=&quot;262&quot;/&gt;&lt;/object&gt;&lt;object type=&quot;3&quot; unique_id=&quot;10010&quot;&gt;&lt;property id=&quot;20148&quot; value=&quot;5&quot;/&gt;&lt;property id=&quot;20300&quot; value=&quot;Slide 8 - &amp;quot;CMYK&amp;quot;&quot;/&gt;&lt;property id=&quot;20307&quot; value=&quot;263&quot;/&gt;&lt;/object&gt;&lt;object type=&quot;3&quot; unique_id=&quot;10011&quot;&gt;&lt;property id=&quot;20148&quot; value=&quot;5&quot;/&gt;&lt;property id=&quot;20300&quot; value=&quot;Slide 9 - &amp;quot;Channel CMYK &amp;amp; RGB&amp;quot;&quot;/&gt;&lt;property id=&quot;20307&quot; value=&quot;264&quot;/&gt;&lt;/object&gt;&lt;object type=&quot;3&quot; unique_id=&quot;10012&quot;&gt;&lt;property id=&quot;20148&quot; value=&quot;5&quot;/&gt;&lt;property id=&quot;20300&quot; value=&quot;Slide 10 - &amp;quot;Spectrum&amp;quot;&quot;/&gt;&lt;property id=&quot;20307&quot; value=&quot;310&quot;/&gt;&lt;/object&gt;&lt;object type=&quot;3&quot; unique_id=&quot;10013&quot;&gt;&lt;property id=&quot;20148&quot; value=&quot;5&quot;/&gt;&lt;property id=&quot;20300&quot; value=&quot;Slide 11&quot;/&gt;&lt;property id=&quot;20307&quot; value=&quot;265&quot;/&gt;&lt;/object&gt;&lt;object type=&quot;3&quot; unique_id=&quot;10014&quot;&gt;&lt;property id=&quot;20148&quot; value=&quot;5&quot;/&gt;&lt;property id=&quot;20300&quot; value=&quot;Slide 12 - &amp;quot;Modelo HLS&amp;quot;&quot;/&gt;&lt;property id=&quot;20307&quot; value=&quot;266&quot;/&gt;&lt;/object&gt;&lt;object type=&quot;3&quot; unique_id=&quot;10015&quot;&gt;&lt;property id=&quot;20148&quot; value=&quot;5&quot;/&gt;&lt;property id=&quot;20300&quot; value=&quot;Slide 13 - &amp;quot;Matiz, saturação &amp;amp; luminosidade&amp;quot;&quot;/&gt;&lt;property id=&quot;20307&quot; value=&quot;267&quot;/&gt;&lt;/object&gt;&lt;object type=&quot;3&quot; unique_id=&quot;10016&quot;&gt;&lt;property id=&quot;20148&quot; value=&quot;5&quot;/&gt;&lt;property id=&quot;20300&quot; value=&quot;Slide 14 - &amp;quot;Matiz (hue)&amp;quot;&quot;/&gt;&lt;property id=&quot;20307&quot; value=&quot;268&quot;/&gt;&lt;/object&gt;&lt;object type=&quot;3&quot; unique_id=&quot;10017&quot;&gt;&lt;property id=&quot;20148&quot; value=&quot;5&quot;/&gt;&lt;property id=&quot;20300&quot; value=&quot;Slide 15 - &amp;quot;Matiz (hue)&amp;quot;&quot;/&gt;&lt;property id=&quot;20307&quot; value=&quot;308&quot;/&gt;&lt;/object&gt;&lt;object type=&quot;3&quot; unique_id=&quot;10018&quot;&gt;&lt;property id=&quot;20148&quot; value=&quot;5&quot;/&gt;&lt;property id=&quot;20300&quot; value=&quot;Slide 16 - &amp;quot;Saturação (Saturation)&amp;quot;&quot;/&gt;&lt;property id=&quot;20307&quot; value=&quot;269&quot;/&gt;&lt;/object&gt;&lt;object type=&quot;3&quot; unique_id=&quot;10019&quot;&gt;&lt;property id=&quot;20148&quot; value=&quot;5&quot;/&gt;&lt;property id=&quot;20300&quot; value=&quot;Slide 17 - &amp;quot;Saturação Exemplo&amp;quot;&quot;/&gt;&lt;property id=&quot;20307&quot; value=&quot;307&quot;/&gt;&lt;/object&gt;&lt;object type=&quot;3&quot; unique_id=&quot;10020&quot;&gt;&lt;property id=&quot;20148&quot; value=&quot;5&quot;/&gt;&lt;property id=&quot;20300&quot; value=&quot;Slide 18 - &amp;quot;Saturação&amp;quot;&quot;/&gt;&lt;property id=&quot;20307&quot; value=&quot;270&quot;/&gt;&lt;/object&gt;&lt;object type=&quot;3&quot; unique_id=&quot;10021&quot;&gt;&lt;property id=&quot;20148&quot; value=&quot;5&quot;/&gt;&lt;property id=&quot;20300&quot; value=&quot;Slide 19 - &amp;quot;Brilho (brightness/luminosidade)&amp;quot;&quot;/&gt;&lt;property id=&quot;20307&quot; value=&quot;271&quot;/&gt;&lt;/object&gt;&lt;object type=&quot;3&quot; unique_id=&quot;10022&quot;&gt;&lt;property id=&quot;20148&quot; value=&quot;5&quot;/&gt;&lt;property id=&quot;20300&quot; value=&quot;Slide 20 - &amp;quot;Luminosidade&amp;quot;&quot;/&gt;&lt;property id=&quot;20307&quot; value=&quot;272&quot;/&gt;&lt;/object&gt;&lt;object type=&quot;3&quot; unique_id=&quot;10023&quot;&gt;&lt;property id=&quot;20148&quot; value=&quot;5&quot;/&gt;&lt;property id=&quot;20300&quot; value=&quot;Slide 21 - &amp;quot;Luminosidade&amp;quot;&quot;/&gt;&lt;property id=&quot;20307&quot; value=&quot;309&quot;/&gt;&lt;/object&gt;&lt;object type=&quot;3&quot; unique_id=&quot;10024&quot;&gt;&lt;property id=&quot;20148&quot; value=&quot;5&quot;/&gt;&lt;property id=&quot;20300&quot; value=&quot;Slide 22 - &amp;quot;Matiz (B), Saturação (A), Luminosidade (C), todas as matizes (D)&amp;quot;&quot;/&gt;&lt;property id=&quot;20307&quot; value=&quot;273&quot;/&gt;&lt;/object&gt;&lt;object type=&quot;3&quot; unique_id=&quot;10025&quot;&gt;&lt;property id=&quot;20148&quot; value=&quot;5&quot;/&gt;&lt;property id=&quot;20300&quot; value=&quot;Slide 23 - &amp;quot;Wheel (Roda)&amp;quot;&quot;/&gt;&lt;property id=&quot;20307&quot; value=&quot;274&quot;/&gt;&lt;/object&gt;&lt;object type=&quot;3&quot; unique_id=&quot;10026&quot;&gt;&lt;property id=&quot;20148&quot; value=&quot;5&quot;/&gt;&lt;property id=&quot;20300&quot; value=&quot;Slide 24 - &amp;quot;Wheel (Roda)&amp;quot;&quot;/&gt;&lt;property id=&quot;20307&quot; value=&quot;311&quot;/&gt;&lt;/object&gt;&lt;object type=&quot;3&quot; unique_id=&quot;10027&quot;&gt;&lt;property id=&quot;20148&quot; value=&quot;5&quot;/&gt;&lt;property id=&quot;20300&quot; value=&quot;Slide 25 - &amp;quot;Wheel (Roda)&amp;quot;&quot;/&gt;&lt;property id=&quot;20307&quot; value=&quot;291&quot;/&gt;&lt;/object&gt;&lt;object type=&quot;3&quot; unique_id=&quot;10028&quot;&gt;&lt;property id=&quot;20148&quot; value=&quot;5&quot;/&gt;&lt;property id=&quot;20300&quot; value=&quot;Slide 26 - &amp;quot;Monocromático&amp;quot;&quot;/&gt;&lt;property id=&quot;20307&quot; value=&quot;292&quot;/&gt;&lt;/object&gt;&lt;object type=&quot;3&quot; unique_id=&quot;10029&quot;&gt;&lt;property id=&quot;20148&quot; value=&quot;5&quot;/&gt;&lt;property id=&quot;20300&quot; value=&quot;Slide 27 - &amp;quot;Monocromático&amp;quot;&quot;/&gt;&lt;property id=&quot;20307&quot; value=&quot;293&quot;/&gt;&lt;/object&gt;&lt;object type=&quot;3&quot; unique_id=&quot;10030&quot;&gt;&lt;property id=&quot;20148&quot; value=&quot;5&quot;/&gt;&lt;property id=&quot;20300&quot; value=&quot;Slide 28 - &amp;quot;Complementar&amp;quot;&quot;/&gt;&lt;property id=&quot;20307&quot; value=&quot;275&quot;/&gt;&lt;/object&gt;&lt;object type=&quot;3&quot; unique_id=&quot;10031&quot;&gt;&lt;property id=&quot;20148&quot; value=&quot;5&quot;/&gt;&lt;property id=&quot;20300&quot; value=&quot;Slide 29 - &amp;quot;Complementar&amp;quot;&quot;/&gt;&lt;property id=&quot;20307&quot; value=&quot;297&quot;/&gt;&lt;/object&gt;&lt;object type=&quot;3&quot; unique_id=&quot;10032&quot;&gt;&lt;property id=&quot;20148&quot; value=&quot;5&quot;/&gt;&lt;property id=&quot;20300&quot; value=&quot;Slide 30 - &amp;quot;Complementar&amp;quot;&quot;/&gt;&lt;property id=&quot;20307&quot; value=&quot;298&quot;/&gt;&lt;/object&gt;&lt;object type=&quot;3&quot; unique_id=&quot;10033&quot;&gt;&lt;property id=&quot;20148&quot; value=&quot;5&quot;/&gt;&lt;property id=&quot;20300&quot; value=&quot;Slide 31 - &amp;quot;Complementar&amp;quot;&quot;/&gt;&lt;property id=&quot;20307&quot; value=&quot;299&quot;/&gt;&lt;/object&gt;&lt;object type=&quot;3&quot; unique_id=&quot;10034&quot;&gt;&lt;property id=&quot;20148&quot; value=&quot;5&quot;/&gt;&lt;property id=&quot;20300&quot; value=&quot;Slide 32 - &amp;quot;Split complementar&amp;quot;&quot;/&gt;&lt;property id=&quot;20307&quot; value=&quot;276&quot;/&gt;&lt;/object&gt;&lt;object type=&quot;3&quot; unique_id=&quot;10035&quot;&gt;&lt;property id=&quot;20148&quot; value=&quot;5&quot;/&gt;&lt;property id=&quot;20300&quot; value=&quot;Slide 33 - &amp;quot;Split complementar&amp;quot;&quot;/&gt;&lt;property id=&quot;20307&quot; value=&quot;300&quot;/&gt;&lt;/object&gt;&lt;object type=&quot;3&quot; unique_id=&quot;10036&quot;&gt;&lt;property id=&quot;20148&quot; value=&quot;5&quot;/&gt;&lt;property id=&quot;20300&quot; value=&quot;Slide 34 - &amp;quot;Split complementar&amp;quot;&quot;/&gt;&lt;property id=&quot;20307&quot; value=&quot;301&quot;/&gt;&lt;/object&gt;&lt;object type=&quot;3&quot; unique_id=&quot;10037&quot;&gt;&lt;property id=&quot;20148&quot; value=&quot;5&quot;/&gt;&lt;property id=&quot;20300&quot; value=&quot;Slide 35 - &amp;quot;Triad complementar&amp;quot;&quot;/&gt;&lt;property id=&quot;20307&quot; value=&quot;277&quot;/&gt;&lt;/object&gt;&lt;object type=&quot;3&quot; unique_id=&quot;10038&quot;&gt;&lt;property id=&quot;20148&quot; value=&quot;5&quot;/&gt;&lt;property id=&quot;20300&quot; value=&quot;Slide 36 - &amp;quot;Analogica&amp;quot;&quot;/&gt;&lt;property id=&quot;20307&quot; value=&quot;278&quot;/&gt;&lt;/object&gt;&lt;object type=&quot;3&quot; unique_id=&quot;10039&quot;&gt;&lt;property id=&quot;20148&quot; value=&quot;5&quot;/&gt;&lt;property id=&quot;20300&quot; value=&quot;Slide 37 - &amp;quot;Analogica&amp;quot;&quot;/&gt;&lt;property id=&quot;20307&quot; value=&quot;294&quot;/&gt;&lt;/object&gt;&lt;object type=&quot;3&quot; unique_id=&quot;10040&quot;&gt;&lt;property id=&quot;20148&quot; value=&quot;5&quot;/&gt;&lt;property id=&quot;20300&quot; value=&quot;Slide 38 - &amp;quot;Analogica&amp;quot;&quot;/&gt;&lt;property id=&quot;20307&quot; value=&quot;295&quot;/&gt;&lt;/object&gt;&lt;object type=&quot;3&quot; unique_id=&quot;10041&quot;&gt;&lt;property id=&quot;20148&quot; value=&quot;5&quot;/&gt;&lt;property id=&quot;20300&quot; value=&quot;Slide 39 - &amp;quot;Analogica&amp;quot;&quot;/&gt;&lt;property id=&quot;20307&quot; value=&quot;296&quot;/&gt;&lt;/object&gt;&lt;object type=&quot;3&quot; unique_id=&quot;10042&quot;&gt;&lt;property id=&quot;20148&quot; value=&quot;5&quot;/&gt;&lt;property id=&quot;20300&quot; value=&quot;Slide 40 - &amp;quot;Triad&amp;quot;&quot;/&gt;&lt;property id=&quot;20307&quot; value=&quot;302&quot;/&gt;&lt;/object&gt;&lt;object type=&quot;3&quot; unique_id=&quot;10043&quot;&gt;&lt;property id=&quot;20148&quot; value=&quot;5&quot;/&gt;&lt;property id=&quot;20300&quot; value=&quot;Slide 41 - &amp;quot;Triad&amp;quot;&quot;/&gt;&lt;property id=&quot;20307&quot; value=&quot;303&quot;/&gt;&lt;/object&gt;&lt;object type=&quot;3&quot; unique_id=&quot;10044&quot;&gt;&lt;property id=&quot;20148&quot; value=&quot;5&quot;/&gt;&lt;property id=&quot;20300&quot; value=&quot;Slide 42 - &amp;quot;Triad Cores&amp;quot;&quot;/&gt;&lt;property id=&quot;20307&quot; value=&quot;304&quot;/&gt;&lt;/object&gt;&lt;object type=&quot;3&quot; unique_id=&quot;10045&quot;&gt;&lt;property id=&quot;20148&quot; value=&quot;5&quot;/&gt;&lt;property id=&quot;20300&quot; value=&quot;Slide 43 - &amp;quot;Harmonia&amp;quot;&quot;/&gt;&lt;property id=&quot;20307&quot; value=&quot;279&quot;/&gt;&lt;/object&gt;&lt;object type=&quot;3&quot; unique_id=&quot;10046&quot;&gt;&lt;property id=&quot;20148&quot; value=&quot;5&quot;/&gt;&lt;property id=&quot;20300&quot; value=&quot;Slide 44 - &amp;quot;A cor no WebDesign&amp;quot;&quot;/&gt;&lt;property id=&quot;20307&quot; value=&quot;282&quot;/&gt;&lt;/object&gt;&lt;object type=&quot;3&quot; unique_id=&quot;10047&quot;&gt;&lt;property id=&quot;20148&quot; value=&quot;5&quot;/&gt;&lt;property id=&quot;20300&quot; value=&quot;Slide 45 - &amp;quot;Links&amp;quot;&quot;/&gt;&lt;property id=&quot;20307&quot; value=&quot;283&quot;/&gt;&lt;/object&gt;&lt;object type=&quot;3&quot; unique_id=&quot;10048&quot;&gt;&lt;property id=&quot;20148&quot; value=&quot;5&quot;/&gt;&lt;property id=&quot;20300&quot; value=&quot;Slide 46 - &amp;quot;Links&amp;quot;&quot;/&gt;&lt;property id=&quot;20307&quot; value=&quot;306&quot;/&gt;&lt;/object&gt;&lt;object type=&quot;3&quot; unique_id=&quot;10049&quot;&gt;&lt;property id=&quot;20148&quot; value=&quot;5&quot;/&gt;&lt;property id=&quot;20300&quot; value=&quot;Slide 47 - &amp;quot;Dicas&amp;quot;&quot;/&gt;&lt;property id=&quot;20307&quot; value=&quot;284&quot;/&gt;&lt;/object&gt;&lt;object type=&quot;3&quot; unique_id=&quot;10050&quot;&gt;&lt;property id=&quot;20148&quot; value=&quot;5&quot;/&gt;&lt;property id=&quot;20300&quot; value=&quot;Slide 48 - &amp;quot;Dicas II&amp;quot;&quot;/&gt;&lt;property id=&quot;20307&quot; value=&quot;285&quot;/&gt;&lt;/object&gt;&lt;object type=&quot;3&quot; unique_id=&quot;10051&quot;&gt;&lt;property id=&quot;20148&quot; value=&quot;5&quot;/&gt;&lt;property id=&quot;20300&quot; value=&quot;Slide 49 - &amp;quot;Dicas (p. III)&amp;quot;&quot;/&gt;&lt;property id=&quot;20307&quot; value=&quot;286&quot;/&gt;&lt;/object&gt;&lt;object type=&quot;3&quot; unique_id=&quot;10052&quot;&gt;&lt;property id=&quot;20148&quot; value=&quot;5&quot;/&gt;&lt;property id=&quot;20300&quot; value=&quot;Slide 50 - &amp;quot;No de ouro 7&amp;quot;&quot;/&gt;&lt;property id=&quot;20307&quot; value=&quot;287&quot;/&gt;&lt;/object&gt;&lt;object type=&quot;3&quot; unique_id=&quot;10053&quot;&gt;&lt;property id=&quot;20148&quot; value=&quot;5&quot;/&gt;&lt;property id=&quot;20300&quot; value=&quot;Slide 51 - &amp;quot;Dicas design&amp;quot;&quot;/&gt;&lt;property id=&quot;20307&quot; value=&quot;288&quot;/&gt;&lt;/object&gt;&lt;object type=&quot;3&quot; unique_id=&quot;10054&quot;&gt;&lt;property id=&quot;20148&quot; value=&quot;5&quot;/&gt;&lt;property id=&quot;20300&quot; value=&quot;Slide 52 - &amp;quot;Dicas design&amp;quot;&quot;/&gt;&lt;property id=&quot;20307&quot; value=&quot;289&quot;/&gt;&lt;/object&gt;&lt;object type=&quot;3&quot; unique_id=&quot;10055&quot;&gt;&lt;property id=&quot;20148&quot; value=&quot;5&quot;/&gt;&lt;property id=&quot;20300&quot; value=&quot;Slide 53 - &amp;quot;Fundo - Texto&amp;quot;&quot;/&gt;&lt;property id=&quot;20307&quot; value=&quot;290&quot;/&gt;&lt;/object&gt;&lt;/object&gt;&lt;object type=&quot;8&quot; unique_id=&quot;10110&quot;&gt;&lt;/object&gt;&lt;/object&gt;&lt;/database&gt;"/>
  <p:tag name="MMPROD_NEXTUNIQUEID" val="10009"/>
  <p:tag name="SECTOMILLISECCONVERTED" val="1"/>
</p:tagLst>
</file>

<file path=ppt/theme/theme1.xml><?xml version="1.0" encoding="utf-8"?>
<a:theme xmlns:a="http://schemas.openxmlformats.org/drawingml/2006/main" name="Faceta">
  <a:themeElements>
    <a:clrScheme name="Faceta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a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1770</TotalTime>
  <Words>1048</Words>
  <Application>Microsoft Office PowerPoint</Application>
  <PresentationFormat>Widescreen</PresentationFormat>
  <Paragraphs>197</Paragraphs>
  <Slides>57</Slides>
  <Notes>16</Notes>
  <HiddenSlides>0</HiddenSlides>
  <MMClips>2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57</vt:i4>
      </vt:variant>
    </vt:vector>
  </HeadingPairs>
  <TitlesOfParts>
    <vt:vector size="58" baseType="lpstr">
      <vt:lpstr>Faceta</vt:lpstr>
      <vt:lpstr>Apresentação do PowerPoint</vt:lpstr>
      <vt:lpstr>Sistemas de cores</vt:lpstr>
      <vt:lpstr>RGB (additive color)</vt:lpstr>
      <vt:lpstr>CMYK (substractiv color)</vt:lpstr>
      <vt:lpstr>Sistemas de cores</vt:lpstr>
      <vt:lpstr>Sistemas de cores</vt:lpstr>
      <vt:lpstr>Additive –substractive color</vt:lpstr>
      <vt:lpstr>Additive - Substractive</vt:lpstr>
      <vt:lpstr>CMYK</vt:lpstr>
      <vt:lpstr>Channel CMYK &amp; RGB</vt:lpstr>
      <vt:lpstr>Spectrum</vt:lpstr>
      <vt:lpstr>Spectrum – Cubo das Cores</vt:lpstr>
      <vt:lpstr>Modelo HSV</vt:lpstr>
      <vt:lpstr>Matiz (hue)</vt:lpstr>
      <vt:lpstr>Saturação</vt:lpstr>
      <vt:lpstr>Saturação Exemplo</vt:lpstr>
      <vt:lpstr>Saturação</vt:lpstr>
      <vt:lpstr>Brilho (brightness/luminosidade)</vt:lpstr>
      <vt:lpstr>Brilho (brightness/luminosidade)</vt:lpstr>
      <vt:lpstr>Luminosidade</vt:lpstr>
      <vt:lpstr>Luminosidade</vt:lpstr>
      <vt:lpstr>Matiz (B), Saturação (A), Luminosidade (C), todas as matizes (D)</vt:lpstr>
      <vt:lpstr>Wheel (Roda)</vt:lpstr>
      <vt:lpstr>Wheel (Roda)</vt:lpstr>
      <vt:lpstr>Wheel (Roda)</vt:lpstr>
      <vt:lpstr>Monocromático</vt:lpstr>
      <vt:lpstr>Monocromático</vt:lpstr>
      <vt:lpstr>Complementar</vt:lpstr>
      <vt:lpstr>Complementar</vt:lpstr>
      <vt:lpstr>Complementar</vt:lpstr>
      <vt:lpstr>Complementar</vt:lpstr>
      <vt:lpstr>Split complementar</vt:lpstr>
      <vt:lpstr>Split complementar</vt:lpstr>
      <vt:lpstr>Split complementar</vt:lpstr>
      <vt:lpstr>Triad</vt:lpstr>
      <vt:lpstr>Triad</vt:lpstr>
      <vt:lpstr>Triad</vt:lpstr>
      <vt:lpstr>Triad</vt:lpstr>
      <vt:lpstr>Analogica</vt:lpstr>
      <vt:lpstr>Analogica</vt:lpstr>
      <vt:lpstr>Analogica</vt:lpstr>
      <vt:lpstr>Harmonia</vt:lpstr>
      <vt:lpstr>A cor no WebDesign</vt:lpstr>
      <vt:lpstr>Links</vt:lpstr>
      <vt:lpstr>Shade</vt:lpstr>
      <vt:lpstr>Designspiration.net</vt:lpstr>
      <vt:lpstr>Paletton.com </vt:lpstr>
      <vt:lpstr>Webaim.org </vt:lpstr>
      <vt:lpstr>Colorable</vt:lpstr>
      <vt:lpstr>Dicas</vt:lpstr>
      <vt:lpstr>Dicas II</vt:lpstr>
      <vt:lpstr>Dicas (p. III)</vt:lpstr>
      <vt:lpstr>Dicas design</vt:lpstr>
      <vt:lpstr>Dicas design</vt:lpstr>
      <vt:lpstr>Fundo - Texto</vt:lpstr>
      <vt:lpstr>Simple Web Developer’s Guide To Color undo</vt:lpstr>
      <vt:lpstr>Qual é a cor?</vt:lpstr>
    </vt:vector>
  </TitlesOfParts>
  <Company>ufc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Introdução Ferramentas de construção de website</dc:title>
  <dc:creator>fabrice joye</dc:creator>
  <cp:lastModifiedBy>Carlos Hairon R. Gonçalves</cp:lastModifiedBy>
  <cp:revision>83</cp:revision>
  <dcterms:created xsi:type="dcterms:W3CDTF">2006-03-20T20:30:22Z</dcterms:created>
  <dcterms:modified xsi:type="dcterms:W3CDTF">2017-10-04T05:10:28Z</dcterms:modified>
</cp:coreProperties>
</file>

<file path=docProps/thumbnail.jpeg>
</file>